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87" r:id="rId2"/>
    <p:sldId id="314" r:id="rId3"/>
    <p:sldId id="368" r:id="rId4"/>
    <p:sldId id="376" r:id="rId5"/>
    <p:sldId id="375" r:id="rId6"/>
    <p:sldId id="370" r:id="rId7"/>
    <p:sldId id="382" r:id="rId8"/>
    <p:sldId id="363" r:id="rId9"/>
    <p:sldId id="373" r:id="rId10"/>
    <p:sldId id="371" r:id="rId11"/>
    <p:sldId id="364" r:id="rId12"/>
    <p:sldId id="379" r:id="rId13"/>
    <p:sldId id="380" r:id="rId14"/>
    <p:sldId id="357" r:id="rId15"/>
    <p:sldId id="388" r:id="rId16"/>
    <p:sldId id="384" r:id="rId17"/>
    <p:sldId id="383" r:id="rId18"/>
    <p:sldId id="385" r:id="rId19"/>
    <p:sldId id="365" r:id="rId20"/>
    <p:sldId id="390" r:id="rId21"/>
    <p:sldId id="367" r:id="rId22"/>
    <p:sldId id="381" r:id="rId23"/>
    <p:sldId id="343" r:id="rId24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a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263"/>
    <a:srgbClr val="E51BBF"/>
    <a:srgbClr val="9BB7D9"/>
    <a:srgbClr val="F9AD6F"/>
    <a:srgbClr val="B0B0B0"/>
    <a:srgbClr val="A6BFDE"/>
    <a:srgbClr val="F3750D"/>
    <a:srgbClr val="F9B883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80300" autoAdjust="0"/>
  </p:normalViewPr>
  <p:slideViewPr>
    <p:cSldViewPr>
      <p:cViewPr varScale="1">
        <p:scale>
          <a:sx n="118" d="100"/>
          <a:sy n="118" d="100"/>
        </p:scale>
        <p:origin x="13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1308" y="108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332"/>
          </a:xfrm>
          <a:prstGeom prst="rect">
            <a:avLst/>
          </a:prstGeom>
        </p:spPr>
        <p:txBody>
          <a:bodyPr vert="horz" lIns="90726" tIns="45362" rIns="90726" bIns="4536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6332"/>
          </a:xfrm>
          <a:prstGeom prst="rect">
            <a:avLst/>
          </a:prstGeom>
        </p:spPr>
        <p:txBody>
          <a:bodyPr vert="horz" lIns="90726" tIns="45362" rIns="90726" bIns="45362" rtlCol="0"/>
          <a:lstStyle>
            <a:lvl1pPr algn="r">
              <a:defRPr sz="1200"/>
            </a:lvl1pPr>
          </a:lstStyle>
          <a:p>
            <a:fld id="{AB063CD8-EDBB-4C34-8F7F-89ED7B0670C1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0726" tIns="45362" rIns="90726" bIns="4536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8" y="9428584"/>
            <a:ext cx="2889938" cy="496332"/>
          </a:xfrm>
          <a:prstGeom prst="rect">
            <a:avLst/>
          </a:prstGeom>
        </p:spPr>
        <p:txBody>
          <a:bodyPr vert="horz" lIns="90726" tIns="45362" rIns="90726" bIns="45362" rtlCol="0" anchor="b"/>
          <a:lstStyle>
            <a:lvl1pPr algn="r">
              <a:defRPr sz="1200"/>
            </a:lvl1pPr>
          </a:lstStyle>
          <a:p>
            <a:fld id="{93D621B6-A068-4F31-8B77-29B4A6A792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583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332"/>
          </a:xfrm>
          <a:prstGeom prst="rect">
            <a:avLst/>
          </a:prstGeom>
        </p:spPr>
        <p:txBody>
          <a:bodyPr vert="horz" lIns="90726" tIns="45362" rIns="90726" bIns="4536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332"/>
          </a:xfrm>
          <a:prstGeom prst="rect">
            <a:avLst/>
          </a:prstGeom>
        </p:spPr>
        <p:txBody>
          <a:bodyPr vert="horz" lIns="90726" tIns="45362" rIns="90726" bIns="45362" rtlCol="0"/>
          <a:lstStyle>
            <a:lvl1pPr algn="r">
              <a:defRPr sz="1200"/>
            </a:lvl1pPr>
          </a:lstStyle>
          <a:p>
            <a:fld id="{2732C490-0FF5-4CE8-8FC2-899462C377E8}" type="datetimeFigureOut">
              <a:rPr lang="de-DE" smtClean="0"/>
              <a:pPr/>
              <a:t>26.11.2021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6" tIns="45362" rIns="90726" bIns="4536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10" y="4715159"/>
            <a:ext cx="5335270" cy="4466987"/>
          </a:xfrm>
          <a:prstGeom prst="rect">
            <a:avLst/>
          </a:prstGeom>
        </p:spPr>
        <p:txBody>
          <a:bodyPr vert="horz" lIns="90726" tIns="45362" rIns="90726" bIns="45362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0726" tIns="45362" rIns="90726" bIns="4536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8" y="9428584"/>
            <a:ext cx="2889938" cy="496332"/>
          </a:xfrm>
          <a:prstGeom prst="rect">
            <a:avLst/>
          </a:prstGeom>
        </p:spPr>
        <p:txBody>
          <a:bodyPr vert="horz" lIns="90726" tIns="45362" rIns="90726" bIns="45362" rtlCol="0" anchor="b"/>
          <a:lstStyle>
            <a:lvl1pPr algn="r">
              <a:defRPr sz="1200"/>
            </a:lvl1pPr>
          </a:lstStyle>
          <a:p>
            <a:fld id="{06917F97-61C2-403B-A3B6-5161D18E1EE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98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r>
              <a:rPr lang="de-DE" sz="2000" dirty="0"/>
              <a:t>Begrüßung</a:t>
            </a:r>
          </a:p>
          <a:p>
            <a:endParaRPr lang="de-DE" sz="2000" dirty="0"/>
          </a:p>
          <a:p>
            <a:r>
              <a:rPr lang="de-DE" sz="2000" dirty="0"/>
              <a:t>Dank für die Einladung </a:t>
            </a:r>
          </a:p>
          <a:p>
            <a:endParaRPr lang="de-DE" sz="2000" dirty="0"/>
          </a:p>
          <a:p>
            <a:r>
              <a:rPr lang="de-DE" sz="2000" dirty="0"/>
              <a:t>Schulform Gesamtschule </a:t>
            </a:r>
          </a:p>
          <a:p>
            <a:endParaRPr lang="de-DE" sz="2000" dirty="0"/>
          </a:p>
          <a:p>
            <a:r>
              <a:rPr lang="de-DE" sz="2000" dirty="0"/>
              <a:t>Hans-Jonas-Gesamtschule Neuwerk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7F97-61C2-403B-A3B6-5161D18E1EE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27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r>
              <a:rPr lang="de-DE" sz="2000" dirty="0"/>
              <a:t>Begrüßung</a:t>
            </a:r>
          </a:p>
          <a:p>
            <a:endParaRPr lang="de-DE" sz="2000" dirty="0"/>
          </a:p>
          <a:p>
            <a:r>
              <a:rPr lang="de-DE" sz="2000" dirty="0"/>
              <a:t>Dank für die Einladung </a:t>
            </a:r>
          </a:p>
          <a:p>
            <a:endParaRPr lang="de-DE" sz="2000" dirty="0"/>
          </a:p>
          <a:p>
            <a:r>
              <a:rPr lang="de-DE" sz="2000" dirty="0"/>
              <a:t>Schulform Gesamtschule </a:t>
            </a:r>
          </a:p>
          <a:p>
            <a:endParaRPr lang="de-DE" sz="2000" dirty="0"/>
          </a:p>
          <a:p>
            <a:r>
              <a:rPr lang="de-DE" sz="2000" dirty="0"/>
              <a:t>Hans-Jonas-Gesamtschule Neuwerk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7F97-61C2-403B-A3B6-5161D18E1EEB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55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r>
              <a:rPr lang="de-DE" sz="2000" dirty="0"/>
              <a:t>Begrüßung</a:t>
            </a:r>
          </a:p>
          <a:p>
            <a:endParaRPr lang="de-DE" sz="2000" dirty="0"/>
          </a:p>
          <a:p>
            <a:r>
              <a:rPr lang="de-DE" sz="2000" dirty="0"/>
              <a:t>Dank für die Einladung </a:t>
            </a:r>
          </a:p>
          <a:p>
            <a:endParaRPr lang="de-DE" sz="2000" dirty="0"/>
          </a:p>
          <a:p>
            <a:r>
              <a:rPr lang="de-DE" sz="2000" dirty="0"/>
              <a:t>Schulform Gesamtschule </a:t>
            </a:r>
          </a:p>
          <a:p>
            <a:endParaRPr lang="de-DE" sz="2000" dirty="0"/>
          </a:p>
          <a:p>
            <a:r>
              <a:rPr lang="de-DE" sz="2000" dirty="0"/>
              <a:t>Hans-Jonas-Gesamtschule Neuwerk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7F97-61C2-403B-A3B6-5161D18E1EE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01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744538"/>
            <a:ext cx="4960938" cy="3721100"/>
          </a:xfrm>
          <a:prstGeom prst="rect">
            <a:avLst/>
          </a:prstGeom>
        </p:spPr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54461" y="4715280"/>
            <a:ext cx="5233218" cy="4465800"/>
          </a:xfrm>
          <a:prstGeom prst="rect">
            <a:avLst/>
          </a:prstGeom>
        </p:spPr>
        <p:txBody>
          <a:bodyPr lIns="90720" tIns="45360" rIns="90720" bIns="45360">
            <a:norm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Begrüßung</a:t>
            </a: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Dank für die Einladung </a:t>
            </a: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Schulform Gesamtschule </a:t>
            </a: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Hans-Jonas-Gesamtschule Neuwerk </a:t>
            </a:r>
          </a:p>
        </p:txBody>
      </p:sp>
      <p:sp>
        <p:nvSpPr>
          <p:cNvPr id="491" name="Foliennummernplatzhalter 3"/>
          <p:cNvSpPr/>
          <p:nvPr/>
        </p:nvSpPr>
        <p:spPr>
          <a:xfrm>
            <a:off x="3706024" y="9428760"/>
            <a:ext cx="2834351" cy="49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 anchor="b">
            <a:noAutofit/>
          </a:bodyPr>
          <a:lstStyle/>
          <a:p>
            <a:pPr algn="r">
              <a:lnSpc>
                <a:spcPct val="100000"/>
              </a:lnSpc>
            </a:pPr>
            <a:fld id="{F5AFDB32-A898-4904-980F-A32DE5D70710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728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744538"/>
            <a:ext cx="4960938" cy="3721100"/>
          </a:xfrm>
          <a:prstGeom prst="rect">
            <a:avLst/>
          </a:prstGeom>
        </p:spPr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54461" y="4715280"/>
            <a:ext cx="5233218" cy="4465800"/>
          </a:xfrm>
          <a:prstGeom prst="rect">
            <a:avLst/>
          </a:prstGeom>
        </p:spPr>
        <p:txBody>
          <a:bodyPr lIns="90720" tIns="45360" rIns="90720" bIns="45360">
            <a:norm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Begrüßung</a:t>
            </a: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Dank für die Einladung </a:t>
            </a: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Schulform Gesamtschule </a:t>
            </a: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Hans-Jonas-Gesamtschule Neuwerk </a:t>
            </a:r>
          </a:p>
        </p:txBody>
      </p:sp>
      <p:sp>
        <p:nvSpPr>
          <p:cNvPr id="497" name="Foliennummernplatzhalter 3"/>
          <p:cNvSpPr/>
          <p:nvPr/>
        </p:nvSpPr>
        <p:spPr>
          <a:xfrm>
            <a:off x="3706024" y="9428760"/>
            <a:ext cx="2834351" cy="49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 anchor="b">
            <a:noAutofit/>
          </a:bodyPr>
          <a:lstStyle/>
          <a:p>
            <a:pPr algn="r">
              <a:lnSpc>
                <a:spcPct val="100000"/>
              </a:lnSpc>
            </a:pPr>
            <a:fld id="{044A90E5-F823-44EC-89D9-AABD425EC383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181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r>
              <a:rPr lang="de-DE" sz="2000" dirty="0"/>
              <a:t>Begrüßung, Dank für die Einladung</a:t>
            </a:r>
          </a:p>
          <a:p>
            <a:endParaRPr lang="de-DE" sz="2000" dirty="0"/>
          </a:p>
          <a:p>
            <a:r>
              <a:rPr lang="de-DE" sz="2000" dirty="0"/>
              <a:t>Spiegelbild der Gesellschaft – Globalisierung , keine Ausgrenzung, allerdings an Regeln halten</a:t>
            </a:r>
          </a:p>
          <a:p>
            <a:r>
              <a:rPr lang="de-DE" sz="2000" dirty="0"/>
              <a:t>Integration und Inklusion</a:t>
            </a:r>
          </a:p>
          <a:p>
            <a:r>
              <a:rPr lang="de-DE" sz="2000" dirty="0"/>
              <a:t>Vom Förderschwerpunkt Lernen bis zum 1-er Abitur!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7F97-61C2-403B-A3B6-5161D18E1EEB}" type="slidenum">
              <a:rPr lang="de-DE" smtClean="0">
                <a:solidFill>
                  <a:prstClr val="black"/>
                </a:solidFill>
              </a:rPr>
              <a:pPr/>
              <a:t>19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32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r>
              <a:rPr lang="de-DE" sz="2000" dirty="0"/>
              <a:t>Begrüßung, Dank für die Einladung</a:t>
            </a:r>
          </a:p>
          <a:p>
            <a:endParaRPr lang="de-DE" sz="2000" dirty="0"/>
          </a:p>
          <a:p>
            <a:r>
              <a:rPr lang="de-DE" sz="2000" dirty="0"/>
              <a:t>Spiegelbild der Gesellschaft – Globalisierung , keine Ausgrenzung, allerdings an Regeln halten</a:t>
            </a:r>
          </a:p>
          <a:p>
            <a:r>
              <a:rPr lang="de-DE" sz="2000" dirty="0"/>
              <a:t>Integration und Inklusion</a:t>
            </a:r>
          </a:p>
          <a:p>
            <a:r>
              <a:rPr lang="de-DE" sz="2000" dirty="0"/>
              <a:t>Vom Förderschwerpunkt Lernen bis zum 1-er Abitur!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7F97-61C2-403B-A3B6-5161D18E1EEB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18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r>
              <a:rPr lang="de-DE" sz="2000" dirty="0"/>
              <a:t>Begrüßung, Dank für die Einladung</a:t>
            </a:r>
          </a:p>
          <a:p>
            <a:endParaRPr lang="de-DE" sz="2000" dirty="0"/>
          </a:p>
          <a:p>
            <a:r>
              <a:rPr lang="de-DE" sz="2000" dirty="0"/>
              <a:t>Spiegelbild der Gesellschaft – Globalisierung , keine Ausgrenzung, allerdings an Regeln halten</a:t>
            </a:r>
          </a:p>
          <a:p>
            <a:r>
              <a:rPr lang="de-DE" sz="2000" dirty="0"/>
              <a:t>Integration und Inklusion</a:t>
            </a:r>
          </a:p>
          <a:p>
            <a:r>
              <a:rPr lang="de-DE" sz="2000" dirty="0"/>
              <a:t>Vom Förderschwerpunkt Lernen bis zum 1-er Abitur!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7F97-61C2-403B-A3B6-5161D18E1EEB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10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744538"/>
            <a:ext cx="4960938" cy="3721100"/>
          </a:xfrm>
          <a:prstGeom prst="rect">
            <a:avLst/>
          </a:prstGeom>
        </p:spPr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654461" y="4715280"/>
            <a:ext cx="5233218" cy="4465800"/>
          </a:xfrm>
          <a:prstGeom prst="rect">
            <a:avLst/>
          </a:prstGeom>
        </p:spPr>
        <p:txBody>
          <a:bodyPr lIns="90720" tIns="45360" rIns="90720" bIns="45360">
            <a:norm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Begrüßung</a:t>
            </a: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Dank für die Einladung </a:t>
            </a: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Schulform Gesamtschule </a:t>
            </a: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Hans-Jonas-Gesamtschule Neuwerk </a:t>
            </a:r>
          </a:p>
        </p:txBody>
      </p:sp>
      <p:sp>
        <p:nvSpPr>
          <p:cNvPr id="500" name="Foliennummernplatzhalter 3"/>
          <p:cNvSpPr/>
          <p:nvPr/>
        </p:nvSpPr>
        <p:spPr>
          <a:xfrm>
            <a:off x="3706024" y="9428760"/>
            <a:ext cx="2834351" cy="49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 anchor="b">
            <a:noAutofit/>
          </a:bodyPr>
          <a:lstStyle/>
          <a:p>
            <a:pPr algn="r">
              <a:lnSpc>
                <a:spcPct val="100000"/>
              </a:lnSpc>
            </a:pPr>
            <a:fld id="{1ABFFF73-507C-45BE-80AC-837226F096B5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77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r>
              <a:rPr lang="de-DE" sz="2000" dirty="0"/>
              <a:t>Begrüßung</a:t>
            </a:r>
          </a:p>
          <a:p>
            <a:endParaRPr lang="de-DE" sz="2000" dirty="0"/>
          </a:p>
          <a:p>
            <a:r>
              <a:rPr lang="de-DE" sz="2000" dirty="0"/>
              <a:t>Dank für die Einladung </a:t>
            </a:r>
          </a:p>
          <a:p>
            <a:endParaRPr lang="de-DE" sz="2000" dirty="0"/>
          </a:p>
          <a:p>
            <a:r>
              <a:rPr lang="de-DE" sz="2000" dirty="0"/>
              <a:t>Schulform Gesamtschule </a:t>
            </a:r>
          </a:p>
          <a:p>
            <a:endParaRPr lang="de-DE" sz="2000" dirty="0"/>
          </a:p>
          <a:p>
            <a:r>
              <a:rPr lang="de-DE" sz="2000" dirty="0"/>
              <a:t>Hans-Jonas-Gesamtschule Neuwerk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7F97-61C2-403B-A3B6-5161D18E1EEB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62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r>
              <a:rPr lang="de-DE" sz="2000" dirty="0"/>
              <a:t>Begrüßung, Dank für die Einladung</a:t>
            </a:r>
          </a:p>
          <a:p>
            <a:endParaRPr lang="de-DE" sz="2000" dirty="0"/>
          </a:p>
          <a:p>
            <a:r>
              <a:rPr lang="de-DE" sz="2000" dirty="0"/>
              <a:t>Spiegelbild der Gesellschaft – Globalisierung , keine Ausgrenzung, allerdings an Regeln halten</a:t>
            </a:r>
          </a:p>
          <a:p>
            <a:r>
              <a:rPr lang="de-DE" sz="2000" dirty="0"/>
              <a:t>Integration und Inklusion</a:t>
            </a:r>
          </a:p>
          <a:p>
            <a:r>
              <a:rPr lang="de-DE" sz="2000" dirty="0"/>
              <a:t>Vom Förderschwerpunkt Lernen bis zum 1-er Abitur!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7F97-61C2-403B-A3B6-5161D18E1EE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98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744538"/>
            <a:ext cx="4960938" cy="3721100"/>
          </a:xfrm>
          <a:prstGeom prst="rect">
            <a:avLst/>
          </a:prstGeom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654461" y="4715280"/>
            <a:ext cx="5233218" cy="4465800"/>
          </a:xfrm>
          <a:prstGeom prst="rect">
            <a:avLst/>
          </a:prstGeom>
        </p:spPr>
        <p:txBody>
          <a:bodyPr lIns="90720" tIns="45360" rIns="90720" bIns="45360">
            <a:norm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Begrüßung</a:t>
            </a: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Dank für die Einladung </a:t>
            </a: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Schulform Gesamtschule </a:t>
            </a: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Hans-Jonas-Gesamtschule Neuwerk </a:t>
            </a:r>
          </a:p>
        </p:txBody>
      </p:sp>
      <p:sp>
        <p:nvSpPr>
          <p:cNvPr id="458" name="Foliennummernplatzhalter 3"/>
          <p:cNvSpPr/>
          <p:nvPr/>
        </p:nvSpPr>
        <p:spPr>
          <a:xfrm>
            <a:off x="3706024" y="9428760"/>
            <a:ext cx="2834351" cy="49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 anchor="b">
            <a:noAutofit/>
          </a:bodyPr>
          <a:lstStyle/>
          <a:p>
            <a:pPr algn="r">
              <a:lnSpc>
                <a:spcPct val="100000"/>
              </a:lnSpc>
            </a:pPr>
            <a:fld id="{C6A73F81-72AE-4A83-A59C-3DE840E256B3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543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744538"/>
            <a:ext cx="4960938" cy="3721100"/>
          </a:xfrm>
          <a:prstGeom prst="rect">
            <a:avLst/>
          </a:prstGeom>
        </p:spPr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654461" y="4715280"/>
            <a:ext cx="5233218" cy="4465800"/>
          </a:xfrm>
          <a:prstGeom prst="rect">
            <a:avLst/>
          </a:prstGeom>
        </p:spPr>
        <p:txBody>
          <a:bodyPr lIns="90720" tIns="45360" rIns="90720" bIns="45360">
            <a:norm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Begrüßung</a:t>
            </a: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Dank für die Einladung </a:t>
            </a: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Schulform Gesamtschule </a:t>
            </a: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latin typeface="Arial"/>
              </a:rPr>
              <a:t>Hans-Jonas-Gesamtschule Neuwerk </a:t>
            </a:r>
          </a:p>
        </p:txBody>
      </p:sp>
      <p:sp>
        <p:nvSpPr>
          <p:cNvPr id="461" name="Foliennummernplatzhalter 3"/>
          <p:cNvSpPr/>
          <p:nvPr/>
        </p:nvSpPr>
        <p:spPr>
          <a:xfrm>
            <a:off x="3706024" y="9428760"/>
            <a:ext cx="2834351" cy="49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 anchor="b">
            <a:noAutofit/>
          </a:bodyPr>
          <a:lstStyle/>
          <a:p>
            <a:pPr algn="r">
              <a:lnSpc>
                <a:spcPct val="100000"/>
              </a:lnSpc>
            </a:pPr>
            <a:fld id="{3A6FAA1F-CBDF-429D-9F08-5540F0B68D9A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188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r>
              <a:rPr lang="de-DE" sz="2000" dirty="0"/>
              <a:t>Begrüßung, Dank für die Einladung</a:t>
            </a:r>
          </a:p>
          <a:p>
            <a:endParaRPr lang="de-DE" sz="2000" dirty="0"/>
          </a:p>
          <a:p>
            <a:r>
              <a:rPr lang="de-DE" sz="2000" dirty="0"/>
              <a:t>Spiegelbild der Gesellschaft – Globalisierung , keine Ausgrenzung, allerdings an Regeln halten</a:t>
            </a:r>
          </a:p>
          <a:p>
            <a:r>
              <a:rPr lang="de-DE" sz="2000" dirty="0"/>
              <a:t>Integration und Inklusion</a:t>
            </a:r>
          </a:p>
          <a:p>
            <a:r>
              <a:rPr lang="de-DE" sz="2000" dirty="0"/>
              <a:t>Vom Förderschwerpunkt Lernen bis zum 1-er Abitur!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7F97-61C2-403B-A3B6-5161D18E1EE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434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r>
              <a:rPr lang="de-DE" sz="2000" dirty="0"/>
              <a:t>Begrüßung, Dank für die Einladung</a:t>
            </a:r>
          </a:p>
          <a:p>
            <a:endParaRPr lang="de-DE" sz="2000" dirty="0"/>
          </a:p>
          <a:p>
            <a:r>
              <a:rPr lang="de-DE" sz="2000" dirty="0"/>
              <a:t>Spiegelbild der Gesellschaft – Globalisierung , keine Ausgrenzung, allerdings an Regeln halten</a:t>
            </a:r>
          </a:p>
          <a:p>
            <a:r>
              <a:rPr lang="de-DE" sz="2000" dirty="0"/>
              <a:t>Integration und Inklusion</a:t>
            </a:r>
          </a:p>
          <a:p>
            <a:r>
              <a:rPr lang="de-DE" sz="2000" dirty="0"/>
              <a:t>Vom Förderschwerpunkt Lernen bis zum 1-er Abitur!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7F97-61C2-403B-A3B6-5161D18E1EE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308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r>
              <a:rPr lang="de-DE" sz="2000" dirty="0"/>
              <a:t>Begrüßung</a:t>
            </a:r>
          </a:p>
          <a:p>
            <a:endParaRPr lang="de-DE" sz="2000" dirty="0"/>
          </a:p>
          <a:p>
            <a:r>
              <a:rPr lang="de-DE" sz="2000" dirty="0"/>
              <a:t>Dank für die Einladung </a:t>
            </a:r>
          </a:p>
          <a:p>
            <a:endParaRPr lang="de-DE" sz="2000" dirty="0"/>
          </a:p>
          <a:p>
            <a:r>
              <a:rPr lang="de-DE" sz="2000" dirty="0"/>
              <a:t>Schulform Gesamtschule </a:t>
            </a:r>
          </a:p>
          <a:p>
            <a:endParaRPr lang="de-DE" sz="2000" dirty="0"/>
          </a:p>
          <a:p>
            <a:r>
              <a:rPr lang="de-DE" sz="2000" dirty="0"/>
              <a:t>Hans-Jonas-Gesamtschule Neuwerk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7F97-61C2-403B-A3B6-5161D18E1EE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410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r>
              <a:rPr lang="de-DE" sz="2000" dirty="0"/>
              <a:t>Begrüßung, Dank für die Einladung</a:t>
            </a:r>
          </a:p>
          <a:p>
            <a:endParaRPr lang="de-DE" sz="2000" dirty="0"/>
          </a:p>
          <a:p>
            <a:r>
              <a:rPr lang="de-DE" sz="2000" dirty="0"/>
              <a:t>Spiegelbild der Gesellschaft – Globalisierung , keine Ausgrenzung, allerdings an Regeln halten</a:t>
            </a:r>
          </a:p>
          <a:p>
            <a:r>
              <a:rPr lang="de-DE" sz="2000" dirty="0"/>
              <a:t>Integration und Inklusion</a:t>
            </a:r>
          </a:p>
          <a:p>
            <a:r>
              <a:rPr lang="de-DE" sz="2000" dirty="0"/>
              <a:t>Vom Förderschwerpunkt Lernen bis zum 1-er Abitur!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7F97-61C2-403B-A3B6-5161D18E1EE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10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r>
              <a:rPr lang="de-DE" sz="2000" dirty="0"/>
              <a:t>Begrüßung, Dank für die Einladung</a:t>
            </a:r>
          </a:p>
          <a:p>
            <a:endParaRPr lang="de-DE" sz="2000" dirty="0"/>
          </a:p>
          <a:p>
            <a:r>
              <a:rPr lang="de-DE" sz="2000" dirty="0"/>
              <a:t>Spiegelbild der Gesellschaft – Globalisierung , keine Ausgrenzung, allerdings an Regeln halten</a:t>
            </a:r>
          </a:p>
          <a:p>
            <a:r>
              <a:rPr lang="de-DE" sz="2000" dirty="0"/>
              <a:t>Integration und Inklusion</a:t>
            </a:r>
          </a:p>
          <a:p>
            <a:r>
              <a:rPr lang="de-DE" sz="2000" dirty="0"/>
              <a:t>Vom Förderschwerpunkt Lernen bis zum 1-er Abitur!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17F97-61C2-403B-A3B6-5161D18E1EE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32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264-846B-4616-95C0-EE42A1AFD240}" type="datetime1">
              <a:rPr lang="de-DE" smtClean="0"/>
              <a:t>26.11.2021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807A-8BE5-48DC-9D8A-5A1899FC1DC8}" type="datetime1">
              <a:rPr lang="de-DE" smtClean="0"/>
              <a:t>26.11.2021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0376-21EC-4452-A38D-40AC77A05192}" type="datetime1">
              <a:rPr lang="de-DE" smtClean="0"/>
              <a:t>26.11.2021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8D32-CBEF-425A-A256-D99F8B9F6CB9}" type="datetime1">
              <a:rPr lang="de-DE" smtClean="0"/>
              <a:t>26.11.2021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D37-9378-452F-9BAB-9FEA6D00A479}" type="datetime1">
              <a:rPr lang="de-DE" smtClean="0"/>
              <a:t>26.11.2021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44E1-83C2-4D86-A1E5-E7675481022F}" type="datetime1">
              <a:rPr lang="de-DE" smtClean="0"/>
              <a:t>26.11.2021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9A31-2A94-4FB2-B602-482D6135725E}" type="datetime1">
              <a:rPr lang="de-DE" smtClean="0"/>
              <a:t>26.11.2021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CD7-9E03-4382-8989-1F554C3BA355}" type="datetime1">
              <a:rPr lang="de-DE" smtClean="0"/>
              <a:t>26.11.2021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86D1-AE0C-49F7-8A88-5877688AB7DF}" type="datetime1">
              <a:rPr lang="de-DE" smtClean="0"/>
              <a:t>26.11.2021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676F-E3BF-45B9-8D4E-2BDD3EF6AA07}" type="datetime1">
              <a:rPr lang="de-DE" smtClean="0"/>
              <a:t>26.11.2021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8703-2AF9-4EEE-B421-E64E8F5446C0}" type="datetime1">
              <a:rPr lang="de-DE" smtClean="0"/>
              <a:t>26.11.2021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79B19-8A78-45FE-B5D3-3606E85DB972}" type="datetime1">
              <a:rPr lang="de-DE" smtClean="0"/>
              <a:t>26.11.2021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F754-F4C8-4D85-80FA-3D07B14D7F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-Arbeitsblatt1.xlsx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 1"/>
          <p:cNvSpPr/>
          <p:nvPr/>
        </p:nvSpPr>
        <p:spPr>
          <a:xfrm>
            <a:off x="457200" y="274680"/>
            <a:ext cx="7558755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32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Hans-Jonas-Gesamtschule Neuwerk </a:t>
            </a:r>
            <a:endParaRPr lang="de-DE" sz="32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2" name="Inhaltsplatzhalter 2"/>
          <p:cNvSpPr/>
          <p:nvPr/>
        </p:nvSpPr>
        <p:spPr>
          <a:xfrm>
            <a:off x="846034" y="1600200"/>
            <a:ext cx="7839686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de-D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de-DE" sz="3200" b="0" u="sng" strike="noStrike" spc="-1" dirty="0">
                <a:solidFill>
                  <a:schemeClr val="accent1">
                    <a:lumMod val="75000"/>
                  </a:schemeClr>
                </a:solidFill>
                <a:uFillTx/>
                <a:latin typeface="Comic Sans MS" panose="030F0702030302020204" pitchFamily="66" charset="0"/>
                <a:ea typeface="DejaVu Sans"/>
              </a:rPr>
              <a:t>Herzlich willkommen zum</a:t>
            </a:r>
            <a:endParaRPr lang="de-DE" sz="32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de-DE" sz="3200" b="0" u="sng" strike="noStrike" spc="-1" dirty="0">
                <a:solidFill>
                  <a:schemeClr val="accent1">
                    <a:lumMod val="75000"/>
                  </a:schemeClr>
                </a:solidFill>
                <a:uFillTx/>
                <a:latin typeface="Comic Sans MS" panose="030F0702030302020204" pitchFamily="66" charset="0"/>
                <a:ea typeface="DejaVu Sans"/>
              </a:rPr>
              <a:t>Informationsabend</a:t>
            </a:r>
            <a:endParaRPr lang="de-DE" sz="32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Ina </a:t>
            </a: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Klein			Heinz </a:t>
            </a: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Iser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Schulleiterin </a:t>
            </a: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			Leiter der Abteilung I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			</a:t>
            </a: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		(5</a:t>
            </a: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.- 7. Jahrgang)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3" name="Foliennummernplatzhalter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9A8C63C-25E2-420B-9437-32A66C211140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</a:t>
            </a:fld>
            <a:endParaRPr lang="de-DE" sz="1200" b="0" strike="noStrike" spc="-1">
              <a:latin typeface="Arial"/>
            </a:endParaRPr>
          </a:p>
        </p:txBody>
      </p:sp>
      <p:pic>
        <p:nvPicPr>
          <p:cNvPr id="124" name="Bild 7" descr="final Schriftsiegel A3.png"/>
          <p:cNvPicPr/>
          <p:nvPr/>
        </p:nvPicPr>
        <p:blipFill>
          <a:blip r:embed="rId2"/>
          <a:stretch/>
        </p:blipFill>
        <p:spPr>
          <a:xfrm>
            <a:off x="7763040" y="339480"/>
            <a:ext cx="1258920" cy="11401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357329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21038" y="1772816"/>
            <a:ext cx="7167386" cy="432048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de-DE" sz="3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Gesamtschulen sind </a:t>
            </a:r>
            <a:r>
              <a:rPr lang="de-DE" sz="3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Ganztagsschulen</a:t>
            </a:r>
            <a:r>
              <a:rPr lang="de-DE" sz="3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pPr algn="l"/>
            <a:endParaRPr lang="de-DE" sz="3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r>
              <a:rPr lang="de-DE" sz="3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       Unterricht findet an </a:t>
            </a:r>
          </a:p>
          <a:p>
            <a:pPr algn="l"/>
            <a:r>
              <a:rPr lang="de-DE" sz="3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drei Nachmittagen </a:t>
            </a:r>
            <a:r>
              <a:rPr lang="de-DE" sz="3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(Mo, Mi, Do) </a:t>
            </a:r>
          </a:p>
          <a:p>
            <a:pPr algn="l"/>
            <a:r>
              <a:rPr lang="de-DE" sz="3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bis 16:00 Uhr statt</a:t>
            </a:r>
          </a:p>
          <a:p>
            <a:pPr algn="l"/>
            <a:endParaRPr lang="de-DE" sz="3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685800" indent="-685800" algn="l">
              <a:buFontTx/>
              <a:buChar char="-"/>
            </a:pPr>
            <a:r>
              <a:rPr lang="de-DE" sz="3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Die (</a:t>
            </a:r>
            <a:r>
              <a:rPr lang="de-DE" sz="3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Haus-)Aufgaben </a:t>
            </a:r>
            <a:r>
              <a:rPr lang="de-DE" sz="3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werden </a:t>
            </a:r>
          </a:p>
          <a:p>
            <a:pPr algn="l"/>
            <a:r>
              <a:rPr lang="de-DE" sz="3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überwiegend in der Schule bearbeitet</a:t>
            </a:r>
          </a:p>
          <a:p>
            <a:pPr marL="685800" indent="-685800" algn="l">
              <a:buFontTx/>
              <a:buChar char="-"/>
            </a:pPr>
            <a:endParaRPr lang="de-DE" sz="3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685800" indent="-685800" algn="l">
              <a:buFontTx/>
              <a:buChar char="-"/>
            </a:pPr>
            <a:r>
              <a:rPr lang="de-DE" sz="3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Es gibt Angebote zum </a:t>
            </a:r>
            <a:r>
              <a:rPr lang="de-DE" sz="3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Pausenfrühstück</a:t>
            </a:r>
            <a:r>
              <a:rPr lang="de-DE" sz="3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de-DE" sz="3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und </a:t>
            </a:r>
            <a:r>
              <a:rPr lang="de-DE" sz="3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Mittagessen</a:t>
            </a:r>
            <a:r>
              <a:rPr lang="de-DE" sz="3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in der Mensa</a:t>
            </a:r>
          </a:p>
          <a:p>
            <a:pPr algn="l"/>
            <a:endParaRPr lang="de-DE" sz="3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571500" indent="-571500" algn="l">
              <a:buFontTx/>
              <a:buChar char="-"/>
            </a:pPr>
            <a:r>
              <a:rPr lang="de-DE" sz="3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Es gibt </a:t>
            </a:r>
            <a:r>
              <a:rPr lang="de-DE" sz="38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Freitzeitangebote</a:t>
            </a:r>
            <a:r>
              <a:rPr lang="de-DE" sz="3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3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 Form von Pausenangeboten und Arbeitsgemeinschaften (AGs)</a:t>
            </a:r>
            <a:r>
              <a:rPr lang="de-DE" sz="4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		</a:t>
            </a:r>
          </a:p>
          <a:p>
            <a:pPr algn="l"/>
            <a:r>
              <a:rPr lang="de-DE" sz="4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Halbbogen 3"/>
          <p:cNvSpPr/>
          <p:nvPr/>
        </p:nvSpPr>
        <p:spPr>
          <a:xfrm rot="16200000">
            <a:off x="104999" y="76200"/>
            <a:ext cx="1800000" cy="180000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 rot="5400000">
            <a:off x="-2790603" y="3886200"/>
            <a:ext cx="5867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990600" y="76200"/>
            <a:ext cx="8153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48400" y="6324600"/>
            <a:ext cx="228600" cy="288000"/>
          </a:xfrm>
          <a:prstGeom prst="rect">
            <a:avLst/>
          </a:prstGeom>
          <a:solidFill>
            <a:srgbClr val="D75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705600" y="6324600"/>
            <a:ext cx="228600" cy="288000"/>
          </a:xfrm>
          <a:prstGeom prst="rect">
            <a:avLst/>
          </a:prstGeom>
          <a:solidFill>
            <a:srgbClr val="6C6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20000" y="6324600"/>
            <a:ext cx="228600" cy="2880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162800" y="6324600"/>
            <a:ext cx="228600" cy="288000"/>
          </a:xfrm>
          <a:prstGeom prst="rect">
            <a:avLst/>
          </a:prstGeom>
          <a:solidFill>
            <a:srgbClr val="31A8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5806408" y="6324600"/>
            <a:ext cx="205752" cy="288000"/>
          </a:xfrm>
          <a:prstGeom prst="rect">
            <a:avLst/>
          </a:prstGeom>
          <a:solidFill>
            <a:srgbClr val="BA2457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yriad Pr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115616" y="374321"/>
            <a:ext cx="6909444" cy="107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Gesamtschule als Ganztagsschule</a:t>
            </a:r>
          </a:p>
        </p:txBody>
      </p:sp>
    </p:spTree>
    <p:extLst>
      <p:ext uri="{BB962C8B-B14F-4D97-AF65-F5344CB8AC3E}">
        <p14:creationId xmlns:p14="http://schemas.microsoft.com/office/powerpoint/2010/main" val="236167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Stundentafel an der 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Hans-Jonas-Gesamtschule Neuwerk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476528" y="2038060"/>
            <a:ext cx="8229600" cy="4525963"/>
          </a:xfrm>
        </p:spPr>
        <p:txBody>
          <a:bodyPr/>
          <a:lstStyle/>
          <a:p>
            <a:endParaRPr lang="de-DE" dirty="0"/>
          </a:p>
          <a:p>
            <a:endParaRPr lang="de-DE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Halbbogen 3"/>
          <p:cNvSpPr/>
          <p:nvPr/>
        </p:nvSpPr>
        <p:spPr>
          <a:xfrm rot="16200000">
            <a:off x="104999" y="76200"/>
            <a:ext cx="1800000" cy="180000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 rot="5400000">
            <a:off x="-2790603" y="3886200"/>
            <a:ext cx="5867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90600" y="76200"/>
            <a:ext cx="8153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248400" y="6324600"/>
            <a:ext cx="228600" cy="288000"/>
          </a:xfrm>
          <a:prstGeom prst="rect">
            <a:avLst/>
          </a:prstGeom>
          <a:solidFill>
            <a:srgbClr val="D75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705600" y="6324600"/>
            <a:ext cx="228600" cy="288000"/>
          </a:xfrm>
          <a:prstGeom prst="rect">
            <a:avLst/>
          </a:prstGeom>
          <a:solidFill>
            <a:srgbClr val="6C6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620000" y="6324600"/>
            <a:ext cx="228600" cy="2880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162800" y="6324600"/>
            <a:ext cx="228600" cy="288000"/>
          </a:xfrm>
          <a:prstGeom prst="rect">
            <a:avLst/>
          </a:prstGeom>
          <a:solidFill>
            <a:srgbClr val="31A8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5806408" y="6324600"/>
            <a:ext cx="205752" cy="288000"/>
          </a:xfrm>
          <a:prstGeom prst="rect">
            <a:avLst/>
          </a:prstGeom>
          <a:solidFill>
            <a:srgbClr val="BA2457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yriad Pro"/>
              </a:defRPr>
            </a:lvl1pPr>
          </a:lstStyle>
          <a:p>
            <a:pPr defTabSz="457200">
              <a:defRPr/>
            </a:pPr>
            <a:endParaRPr lang="de-DE" sz="1050" dirty="0">
              <a:solidFill>
                <a:prstClr val="black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Inhaltsplatzhalt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554998"/>
              </p:ext>
            </p:extLst>
          </p:nvPr>
        </p:nvGraphicFramePr>
        <p:xfrm>
          <a:off x="503238" y="1268413"/>
          <a:ext cx="7975600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Arbeitsblatt" r:id="rId5" imgW="7839202" imgH="3676560" progId="Excel.Sheet.12">
                  <p:embed/>
                </p:oleObj>
              </mc:Choice>
              <mc:Fallback>
                <p:oleObj name="Arbeitsblatt" r:id="rId5" imgW="7839202" imgH="3676560" progId="Excel.Shee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1268413"/>
                        <a:ext cx="7975600" cy="374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066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Inhaltsplatzhalter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375" name="Foliennummernplatzhalter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7DC36DA-7F86-4762-9F57-21BB1D148B29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376" name="Titel 4"/>
          <p:cNvSpPr/>
          <p:nvPr/>
        </p:nvSpPr>
        <p:spPr>
          <a:xfrm>
            <a:off x="457200" y="227880"/>
            <a:ext cx="8228520" cy="123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379" name="Rectangle 2"/>
          <p:cNvSpPr/>
          <p:nvPr/>
        </p:nvSpPr>
        <p:spPr>
          <a:xfrm>
            <a:off x="457200" y="2189160"/>
            <a:ext cx="91429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8838"/>
            <a:ext cx="8712968" cy="60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47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Inhaltsplatzhalter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375" name="Foliennummernplatzhalter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7DC36DA-7F86-4762-9F57-21BB1D148B29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13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376" name="Titel 4"/>
          <p:cNvSpPr/>
          <p:nvPr/>
        </p:nvSpPr>
        <p:spPr>
          <a:xfrm>
            <a:off x="1371600" y="2301480"/>
            <a:ext cx="8228520" cy="123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379" name="Rectangle 2"/>
          <p:cNvSpPr/>
          <p:nvPr/>
        </p:nvSpPr>
        <p:spPr>
          <a:xfrm>
            <a:off x="457200" y="2189160"/>
            <a:ext cx="91429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67" y="297720"/>
            <a:ext cx="8513385" cy="594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00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bbogen 3"/>
          <p:cNvSpPr/>
          <p:nvPr/>
        </p:nvSpPr>
        <p:spPr>
          <a:xfrm rot="16200000">
            <a:off x="104999" y="76200"/>
            <a:ext cx="1800000" cy="180000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 rot="5400000">
            <a:off x="-2790603" y="3886200"/>
            <a:ext cx="5867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990600" y="76200"/>
            <a:ext cx="8153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48400" y="6324600"/>
            <a:ext cx="228600" cy="288000"/>
          </a:xfrm>
          <a:prstGeom prst="rect">
            <a:avLst/>
          </a:prstGeom>
          <a:solidFill>
            <a:srgbClr val="D75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705600" y="6324600"/>
            <a:ext cx="228600" cy="288000"/>
          </a:xfrm>
          <a:prstGeom prst="rect">
            <a:avLst/>
          </a:prstGeom>
          <a:solidFill>
            <a:srgbClr val="6C6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20000" y="6324600"/>
            <a:ext cx="228600" cy="2880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162800" y="6324600"/>
            <a:ext cx="228600" cy="288000"/>
          </a:xfrm>
          <a:prstGeom prst="rect">
            <a:avLst/>
          </a:prstGeom>
          <a:solidFill>
            <a:srgbClr val="31A8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5806408" y="6324600"/>
            <a:ext cx="205752" cy="288000"/>
          </a:xfrm>
          <a:prstGeom prst="rect">
            <a:avLst/>
          </a:prstGeom>
          <a:solidFill>
            <a:srgbClr val="BA2457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yriad Pr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2648832" y="1876201"/>
            <a:ext cx="5095060" cy="384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de-DE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Bild 7" descr="final Schriftsiegel A3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3161" y="339561"/>
            <a:ext cx="1260000" cy="11412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11560" y="134076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Gemeinsame Verantwortung für den Lernprozess – </a:t>
            </a:r>
          </a:p>
          <a:p>
            <a:pPr algn="ctr"/>
            <a:r>
              <a:rPr lang="de-DE" sz="2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Was bedeutet das für mich als Schülerin und als Schüler?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55365" y="2756610"/>
            <a:ext cx="792088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2">
                    <a:lumMod val="75000"/>
                  </a:schemeClr>
                </a:solidFill>
              </a:rPr>
              <a:t>Ich strukturiere meine Aufgaben schrittweise immer selbstständiger. Meine Klassenleitungen unterstützen mich dabei.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55365" y="4574240"/>
            <a:ext cx="793205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2">
                    <a:lumMod val="75000"/>
                  </a:schemeClr>
                </a:solidFill>
              </a:rPr>
              <a:t>Ich  wähle das Aufgabenniveau aus und berücksichtige dabei die Rückmeldungen meiner Klassenleitungen sowie Fachlehrerinnen und Fachlehrer.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71013" y="5908300"/>
            <a:ext cx="7932054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2">
                    <a:lumMod val="75000"/>
                  </a:schemeClr>
                </a:solidFill>
              </a:rPr>
              <a:t>Ich besuche herausfordernde Angebote, die parallel während der Neuen Lernzeiten angeboten werden.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55067" y="2286511"/>
            <a:ext cx="7920880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2">
                    <a:lumMod val="75000"/>
                  </a:schemeClr>
                </a:solidFill>
              </a:rPr>
              <a:t>Ich wähle aus, wann ich was machen möchte.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44117" y="3425262"/>
            <a:ext cx="792088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2">
                    <a:lumMod val="75000"/>
                  </a:schemeClr>
                </a:solidFill>
              </a:rPr>
              <a:t>Ich erhalte  kontinuierlich Rückmeldungen über meinen Lernfortschritt und Beratung zu meinem weiteren Lernweg.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55365" y="5248364"/>
            <a:ext cx="792088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2">
                    <a:lumMod val="75000"/>
                  </a:schemeClr>
                </a:solidFill>
              </a:rPr>
              <a:t>Ich suche aus, wo ich lernen möchte. Mir stehen gezielte Lernarrangements nach dem Fachraumprinzip mit Fachlehrkräften zur Verfügung.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55365" y="4108797"/>
            <a:ext cx="7920880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2">
                    <a:lumMod val="75000"/>
                  </a:schemeClr>
                </a:solidFill>
              </a:rPr>
              <a:t>Ich erhalte Hilfsangebote, wenn ich zeitweise Unterstützung benötige.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25691" y="571647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Neue Lernzeiten </a:t>
            </a:r>
          </a:p>
        </p:txBody>
      </p:sp>
    </p:spTree>
    <p:extLst>
      <p:ext uri="{BB962C8B-B14F-4D97-AF65-F5344CB8AC3E}">
        <p14:creationId xmlns:p14="http://schemas.microsoft.com/office/powerpoint/2010/main" val="32353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Foliennummernplatzhalter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AF177EE-894F-47FE-A736-B1BF8CA3CCBD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15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319" name="Titel 4"/>
          <p:cNvSpPr/>
          <p:nvPr/>
        </p:nvSpPr>
        <p:spPr>
          <a:xfrm>
            <a:off x="457200" y="227880"/>
            <a:ext cx="8228520" cy="123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0" strike="noStrike" spc="-1" dirty="0">
                <a:solidFill>
                  <a:srgbClr val="595959"/>
                </a:solidFill>
                <a:latin typeface="Calibri"/>
                <a:ea typeface="DejaVu Sans"/>
              </a:rPr>
              <a:t>		</a:t>
            </a:r>
            <a:r>
              <a:rPr lang="de-DE" sz="2400" b="0" u="sng" strike="noStrike" spc="-1" dirty="0">
                <a:solidFill>
                  <a:schemeClr val="accent1">
                    <a:lumMod val="75000"/>
                  </a:schemeClr>
                </a:solidFill>
                <a:uFillTx/>
                <a:latin typeface="Comic Sans MS"/>
                <a:ea typeface="DejaVu Sans"/>
              </a:rPr>
              <a:t>Begleitung durch das Logbuch</a:t>
            </a:r>
            <a:endParaRPr lang="de-DE" sz="24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320" name="Bild 7" descr="final Schriftsiegel A3.png"/>
          <p:cNvPicPr/>
          <p:nvPr/>
        </p:nvPicPr>
        <p:blipFill>
          <a:blip r:embed="rId2"/>
          <a:stretch/>
        </p:blipFill>
        <p:spPr>
          <a:xfrm>
            <a:off x="7763040" y="339480"/>
            <a:ext cx="1258920" cy="1140120"/>
          </a:xfrm>
          <a:prstGeom prst="rect">
            <a:avLst/>
          </a:prstGeom>
          <a:ln w="0">
            <a:noFill/>
          </a:ln>
        </p:spPr>
      </p:pic>
      <p:pic>
        <p:nvPicPr>
          <p:cNvPr id="321" name="Inhaltsplatzhalter 4"/>
          <p:cNvPicPr/>
          <p:nvPr/>
        </p:nvPicPr>
        <p:blipFill>
          <a:blip r:embed="rId3"/>
          <a:stretch/>
        </p:blipFill>
        <p:spPr>
          <a:xfrm>
            <a:off x="179640" y="1243800"/>
            <a:ext cx="3376800" cy="477612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2" name="Inhaltsplatzhalter 2"/>
          <p:cNvPicPr/>
          <p:nvPr/>
        </p:nvPicPr>
        <p:blipFill>
          <a:blip r:embed="rId4"/>
          <a:stretch/>
        </p:blipFill>
        <p:spPr>
          <a:xfrm>
            <a:off x="3852000" y="1845000"/>
            <a:ext cx="4887000" cy="345528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0209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itel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3200" b="0" strike="noStrike" spc="-1" dirty="0" smtClean="0">
                <a:solidFill>
                  <a:schemeClr val="accent1">
                    <a:lumMod val="75000"/>
                  </a:schemeClr>
                </a:solidFill>
                <a:uFillTx/>
                <a:latin typeface="Comic Sans MS"/>
                <a:ea typeface="DejaVu Sans"/>
              </a:rPr>
              <a:t>Digitalisierung </a:t>
            </a:r>
            <a:r>
              <a:rPr lang="de-DE" sz="3200" b="0" strike="noStrike" spc="-1" dirty="0">
                <a:solidFill>
                  <a:schemeClr val="accent1">
                    <a:lumMod val="75000"/>
                  </a:schemeClr>
                </a:solidFill>
                <a:uFillTx/>
                <a:latin typeface="Comic Sans MS"/>
                <a:ea typeface="DejaVu Sans"/>
              </a:rPr>
              <a:t>an unserer Schule</a:t>
            </a:r>
            <a:endParaRPr lang="de-DE" sz="3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82" name="Inhaltsplatzhalter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W-LAN im gesamten Haus</a:t>
            </a: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</a:rPr>
              <a:t>Ipads für Schülerinnen und Schüler im Verhältnis 1 : 3</a:t>
            </a: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</a:rPr>
              <a:t>Präsentationsflächen in 2022</a:t>
            </a: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Logineo Orange </a:t>
            </a: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  <a:sym typeface="Wingdings" panose="05000000000000000000" pitchFamily="2" charset="2"/>
              </a:rPr>
              <a:t> Logineo NRW 2022</a:t>
            </a: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  <a:sym typeface="Wingdings" panose="05000000000000000000" pitchFamily="2" charset="2"/>
              </a:rPr>
              <a:t>SchoolFox mit Videotool zur K</a:t>
            </a: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ommunikation </a:t>
            </a: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de-DE" sz="2000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 </a:t>
            </a:r>
            <a:r>
              <a:rPr lang="de-DE" sz="2000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    </a:t>
            </a: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zwischen </a:t>
            </a: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Schule, </a:t>
            </a: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Schülern und Elternhaus</a:t>
            </a: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</a:tabLst>
            </a:pPr>
            <a:endParaRPr lang="de-DE" sz="2000" spc="-1" dirty="0">
              <a:solidFill>
                <a:schemeClr val="accent1">
                  <a:lumMod val="75000"/>
                </a:schemeClr>
              </a:solidFill>
              <a:latin typeface="Comic Sans MS"/>
            </a:endParaRPr>
          </a:p>
          <a:p>
            <a:pPr marL="343980" indent="-3429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</a:rPr>
              <a:t>Entwicklungsschwerpunkt bei LiGa NRW</a:t>
            </a:r>
          </a:p>
          <a:p>
            <a:pPr marL="1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tabLst>
                <a:tab pos="0" algn="l"/>
              </a:tabLst>
            </a:pP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383" name="Foliennummernplatzhalter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8DD6617-ADF0-43AE-9D14-B708ADF99740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16</a:t>
            </a:fld>
            <a:endParaRPr lang="de-DE" sz="1200" b="0" strike="noStrike" spc="-1">
              <a:latin typeface="Arial"/>
            </a:endParaRPr>
          </a:p>
        </p:txBody>
      </p:sp>
      <p:pic>
        <p:nvPicPr>
          <p:cNvPr id="384" name="Bild 7" descr="final Schriftsiegel A3.png"/>
          <p:cNvPicPr/>
          <p:nvPr/>
        </p:nvPicPr>
        <p:blipFill>
          <a:blip r:embed="rId2"/>
          <a:stretch/>
        </p:blipFill>
        <p:spPr>
          <a:xfrm>
            <a:off x="7763040" y="339480"/>
            <a:ext cx="1258920" cy="1140120"/>
          </a:xfrm>
          <a:prstGeom prst="rect">
            <a:avLst/>
          </a:prstGeom>
          <a:ln w="0">
            <a:noFill/>
          </a:ln>
        </p:spPr>
      </p:pic>
      <p:pic>
        <p:nvPicPr>
          <p:cNvPr id="385" name="Picture 2" descr="LOQ"/>
          <p:cNvPicPr/>
          <p:nvPr/>
        </p:nvPicPr>
        <p:blipFill>
          <a:blip r:embed="rId3"/>
          <a:stretch/>
        </p:blipFill>
        <p:spPr>
          <a:xfrm>
            <a:off x="6372200" y="2822040"/>
            <a:ext cx="2016224" cy="1471056"/>
          </a:xfrm>
          <a:prstGeom prst="rect">
            <a:avLst/>
          </a:prstGeom>
          <a:ln w="0">
            <a:noFill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792" y="4785497"/>
            <a:ext cx="2607656" cy="14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80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el 1"/>
          <p:cNvSpPr/>
          <p:nvPr/>
        </p:nvSpPr>
        <p:spPr>
          <a:xfrm>
            <a:off x="395640" y="374400"/>
            <a:ext cx="5409720" cy="107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endParaRPr lang="de-DE" sz="1600" b="0" strike="noStrike" spc="-1" dirty="0">
              <a:latin typeface="Arial"/>
            </a:endParaRPr>
          </a:p>
        </p:txBody>
      </p:sp>
      <p:sp>
        <p:nvSpPr>
          <p:cNvPr id="336" name="Untertitel 2"/>
          <p:cNvSpPr/>
          <p:nvPr/>
        </p:nvSpPr>
        <p:spPr>
          <a:xfrm>
            <a:off x="778248" y="612270"/>
            <a:ext cx="6229439" cy="8030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>
              <a:lnSpc>
                <a:spcPct val="16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de-DE" sz="2000" spc="-1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de-DE" sz="51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Berufs- </a:t>
            </a:r>
            <a:r>
              <a:rPr lang="de-DE" sz="51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und </a:t>
            </a:r>
            <a:r>
              <a:rPr lang="de-DE" sz="51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Laufbahnplanung</a:t>
            </a:r>
            <a:endParaRPr lang="de-DE" sz="5100" b="0" strike="noStrike" spc="-1" dirty="0">
              <a:latin typeface="Arial"/>
            </a:endParaRPr>
          </a:p>
        </p:txBody>
      </p:sp>
      <p:sp>
        <p:nvSpPr>
          <p:cNvPr id="337" name="Halbbogen 3"/>
          <p:cNvSpPr/>
          <p:nvPr/>
        </p:nvSpPr>
        <p:spPr>
          <a:xfrm rot="16200000">
            <a:off x="105120" y="77400"/>
            <a:ext cx="1798920" cy="179892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8" name="Rechteck 4"/>
          <p:cNvSpPr/>
          <p:nvPr/>
        </p:nvSpPr>
        <p:spPr>
          <a:xfrm rot="5400000">
            <a:off x="-2789640" y="3886200"/>
            <a:ext cx="5866200" cy="75240"/>
          </a:xfrm>
          <a:prstGeom prst="rect">
            <a:avLst/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9" name="Rechteck 5"/>
          <p:cNvSpPr/>
          <p:nvPr/>
        </p:nvSpPr>
        <p:spPr>
          <a:xfrm>
            <a:off x="990720" y="76320"/>
            <a:ext cx="8152200" cy="75240"/>
          </a:xfrm>
          <a:prstGeom prst="rect">
            <a:avLst/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0" name="Rechteck 6"/>
          <p:cNvSpPr/>
          <p:nvPr/>
        </p:nvSpPr>
        <p:spPr>
          <a:xfrm>
            <a:off x="6248520" y="6324480"/>
            <a:ext cx="227520" cy="286920"/>
          </a:xfrm>
          <a:prstGeom prst="rect">
            <a:avLst/>
          </a:prstGeom>
          <a:solidFill>
            <a:srgbClr val="D7563A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1" name="Rechteck 7"/>
          <p:cNvSpPr/>
          <p:nvPr/>
        </p:nvSpPr>
        <p:spPr>
          <a:xfrm>
            <a:off x="6705720" y="6324480"/>
            <a:ext cx="227520" cy="286920"/>
          </a:xfrm>
          <a:prstGeom prst="rect">
            <a:avLst/>
          </a:prstGeom>
          <a:solidFill>
            <a:srgbClr val="6C6D77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2" name="Rechteck 8"/>
          <p:cNvSpPr/>
          <p:nvPr/>
        </p:nvSpPr>
        <p:spPr>
          <a:xfrm>
            <a:off x="7620120" y="6324480"/>
            <a:ext cx="227520" cy="286920"/>
          </a:xfrm>
          <a:prstGeom prst="rect">
            <a:avLst/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3" name="Rechteck 9"/>
          <p:cNvSpPr/>
          <p:nvPr/>
        </p:nvSpPr>
        <p:spPr>
          <a:xfrm>
            <a:off x="7162920" y="6324480"/>
            <a:ext cx="227520" cy="286920"/>
          </a:xfrm>
          <a:prstGeom prst="rect">
            <a:avLst/>
          </a:prstGeom>
          <a:solidFill>
            <a:srgbClr val="31A898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4" name="Fußzeilenplatzhalter 4"/>
          <p:cNvSpPr/>
          <p:nvPr/>
        </p:nvSpPr>
        <p:spPr>
          <a:xfrm>
            <a:off x="5806440" y="6324480"/>
            <a:ext cx="204840" cy="286920"/>
          </a:xfrm>
          <a:prstGeom prst="rect">
            <a:avLst/>
          </a:prstGeom>
          <a:solidFill>
            <a:srgbClr val="BA245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Foliennummernplatzhalter 1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E561ADC-3FFB-4FAD-A743-F527E659CBAF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17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346" name="Untertitel 2"/>
          <p:cNvSpPr/>
          <p:nvPr/>
        </p:nvSpPr>
        <p:spPr>
          <a:xfrm>
            <a:off x="2648880" y="1876320"/>
            <a:ext cx="5094000" cy="38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de-DE" sz="1800" b="0" strike="noStrike" spc="-1">
              <a:latin typeface="Arial"/>
            </a:endParaRPr>
          </a:p>
        </p:txBody>
      </p:sp>
      <p:pic>
        <p:nvPicPr>
          <p:cNvPr id="347" name="Bild 7" descr="final Schriftsiegel A3.png"/>
          <p:cNvPicPr/>
          <p:nvPr/>
        </p:nvPicPr>
        <p:blipFill>
          <a:blip r:embed="rId3"/>
          <a:stretch/>
        </p:blipFill>
        <p:spPr>
          <a:xfrm>
            <a:off x="7763040" y="339480"/>
            <a:ext cx="1258920" cy="1140120"/>
          </a:xfrm>
          <a:prstGeom prst="rect">
            <a:avLst/>
          </a:prstGeom>
          <a:ln w="0">
            <a:noFill/>
          </a:ln>
        </p:spPr>
      </p:pic>
      <p:sp>
        <p:nvSpPr>
          <p:cNvPr id="348" name="Untertitel 2"/>
          <p:cNvSpPr/>
          <p:nvPr/>
        </p:nvSpPr>
        <p:spPr>
          <a:xfrm>
            <a:off x="781560" y="2243520"/>
            <a:ext cx="8240400" cy="37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99"/>
              </a:spcBef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lang="de-DE" sz="1800" b="0" strike="noStrike" spc="-1">
              <a:latin typeface="Arial"/>
            </a:endParaRPr>
          </a:p>
        </p:txBody>
      </p:sp>
      <p:pic>
        <p:nvPicPr>
          <p:cNvPr id="349" name="Picture 6" descr="D:\Verwaltung\Logos\2015 Logo Berufe-Siegel\logo_siegel-schule.png"/>
          <p:cNvPicPr/>
          <p:nvPr/>
        </p:nvPicPr>
        <p:blipFill>
          <a:blip r:embed="rId4"/>
          <a:stretch/>
        </p:blipFill>
        <p:spPr>
          <a:xfrm>
            <a:off x="6476040" y="4266375"/>
            <a:ext cx="2676751" cy="1613177"/>
          </a:xfrm>
          <a:prstGeom prst="rect">
            <a:avLst/>
          </a:prstGeom>
          <a:ln w="0">
            <a:noFill/>
          </a:ln>
        </p:spPr>
      </p:pic>
      <p:sp>
        <p:nvSpPr>
          <p:cNvPr id="350" name="Rechteck 12"/>
          <p:cNvSpPr/>
          <p:nvPr/>
        </p:nvSpPr>
        <p:spPr>
          <a:xfrm>
            <a:off x="850146" y="1524365"/>
            <a:ext cx="5625894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de-DE" sz="2000" b="0" strike="noStrike" spc="-1" dirty="0">
                <a:solidFill>
                  <a:srgbClr val="595959"/>
                </a:solidFill>
                <a:latin typeface="Calibri"/>
                <a:ea typeface="ＭＳ Ｐゴシック"/>
              </a:rPr>
              <a:t> </a:t>
            </a: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Berufswahlpass </a:t>
            </a: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(</a:t>
            </a: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KAoA</a:t>
            </a: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)                </a:t>
            </a:r>
            <a:r>
              <a:rPr lang="de-DE" sz="2000" b="0" strike="noStrike" spc="-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ea typeface="ＭＳ Ｐゴシック"/>
              </a:rPr>
              <a:t>Jg. 8</a:t>
            </a:r>
            <a:endParaRPr lang="de-DE" sz="2000" b="0" strike="noStrike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 Potentialanalyse </a:t>
            </a: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- </a:t>
            </a: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Feedback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 </a:t>
            </a: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Berufsfelderkundungen/ 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  </a:t>
            </a: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Schnupperpraktikum</a:t>
            </a:r>
          </a:p>
          <a:p>
            <a:pPr>
              <a:lnSpc>
                <a:spcPct val="100000"/>
              </a:lnSpc>
            </a:pP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 Bewerbungstrainings </a:t>
            </a: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                   </a:t>
            </a:r>
            <a:r>
              <a:rPr lang="de-DE" sz="2000" b="0" strike="noStrike" spc="-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ea typeface="ＭＳ Ｐゴシック"/>
              </a:rPr>
              <a:t>Jg. 9/10</a:t>
            </a:r>
            <a:endParaRPr lang="de-DE" sz="2000" b="0" strike="noStrike" spc="-1" dirty="0" smtClean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 Schülerbetriebspraktika </a:t>
            </a:r>
            <a:endParaRPr lang="de-DE" sz="2000" b="0" strike="noStrike" spc="-1" dirty="0" smtClean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 </a:t>
            </a: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BIZ </a:t>
            </a:r>
            <a:endParaRPr lang="de-DE" sz="2000" b="0" strike="noStrike" spc="-1" dirty="0" smtClean="0">
              <a:solidFill>
                <a:schemeClr val="accent1">
                  <a:lumMod val="75000"/>
                </a:schemeClr>
              </a:solidFill>
              <a:latin typeface="Comic Sans MS"/>
              <a:ea typeface="ＭＳ Ｐゴシック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 Studien- und Berufsvorbereitung </a:t>
            </a:r>
            <a:r>
              <a:rPr lang="de-DE" sz="2000" spc="-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ea typeface="ＭＳ Ｐゴシック"/>
              </a:rPr>
              <a:t>Sek II</a:t>
            </a:r>
            <a:endParaRPr lang="de-DE" sz="2000" b="0" strike="noStrike" spc="-1" dirty="0" smtClean="0">
              <a:solidFill>
                <a:schemeClr val="accent6">
                  <a:lumMod val="75000"/>
                </a:schemeClr>
              </a:solidFill>
              <a:latin typeface="Comic Sans MS"/>
              <a:ea typeface="ＭＳ Ｐゴシック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 </a:t>
            </a: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Arbeitsagentur, IHK, Firmen, </a:t>
            </a:r>
            <a:r>
              <a:rPr lang="de-DE" sz="2000" b="0" strike="noStrike" spc="-1" dirty="0" err="1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mgConnect</a:t>
            </a:r>
            <a:endParaRPr lang="de-DE" sz="2000" b="0" strike="noStrike" spc="-1" dirty="0" smtClean="0">
              <a:solidFill>
                <a:schemeClr val="accent1">
                  <a:lumMod val="75000"/>
                </a:schemeClr>
              </a:solidFill>
              <a:latin typeface="Comic Sans MS"/>
              <a:ea typeface="ＭＳ Ｐゴシック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ＭＳ Ｐゴシック"/>
              </a:rPr>
              <a:t> Eigene Messe im Haus: StuBO-Tag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351" name="Inhaltsplatzhalter 15"/>
          <p:cNvPicPr/>
          <p:nvPr/>
        </p:nvPicPr>
        <p:blipFill>
          <a:blip r:embed="rId5"/>
          <a:stretch/>
        </p:blipFill>
        <p:spPr>
          <a:xfrm>
            <a:off x="6575911" y="2880753"/>
            <a:ext cx="1717920" cy="1144800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4" descr="Bild1 klein"/>
          <p:cNvPicPr/>
          <p:nvPr/>
        </p:nvPicPr>
        <p:blipFill>
          <a:blip r:embed="rId6"/>
          <a:stretch/>
        </p:blipFill>
        <p:spPr>
          <a:xfrm>
            <a:off x="6555168" y="1442880"/>
            <a:ext cx="1711440" cy="1283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380699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itel 1"/>
          <p:cNvSpPr/>
          <p:nvPr/>
        </p:nvSpPr>
        <p:spPr>
          <a:xfrm>
            <a:off x="395640" y="374400"/>
            <a:ext cx="5409720" cy="107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endParaRPr lang="de-DE" sz="1600" b="0" strike="noStrike" spc="-1" dirty="0">
              <a:latin typeface="Arial"/>
            </a:endParaRPr>
          </a:p>
        </p:txBody>
      </p:sp>
      <p:sp>
        <p:nvSpPr>
          <p:cNvPr id="387" name="Untertitel 2"/>
          <p:cNvSpPr/>
          <p:nvPr/>
        </p:nvSpPr>
        <p:spPr>
          <a:xfrm>
            <a:off x="1683000" y="555300"/>
            <a:ext cx="4679280" cy="94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6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de-DE" sz="32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Schulleben</a:t>
            </a:r>
            <a:endParaRPr lang="de-DE" sz="3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88" name="Halbbogen 3"/>
          <p:cNvSpPr/>
          <p:nvPr/>
        </p:nvSpPr>
        <p:spPr>
          <a:xfrm rot="16200000">
            <a:off x="105120" y="77400"/>
            <a:ext cx="1798920" cy="179892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9" name="Rechteck 4"/>
          <p:cNvSpPr/>
          <p:nvPr/>
        </p:nvSpPr>
        <p:spPr>
          <a:xfrm rot="5400000">
            <a:off x="-2789640" y="3886200"/>
            <a:ext cx="5866200" cy="75240"/>
          </a:xfrm>
          <a:prstGeom prst="rect">
            <a:avLst/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0" name="Rechteck 5"/>
          <p:cNvSpPr/>
          <p:nvPr/>
        </p:nvSpPr>
        <p:spPr>
          <a:xfrm>
            <a:off x="990720" y="76320"/>
            <a:ext cx="8152200" cy="75240"/>
          </a:xfrm>
          <a:prstGeom prst="rect">
            <a:avLst/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1" name="Rechteck 6"/>
          <p:cNvSpPr/>
          <p:nvPr/>
        </p:nvSpPr>
        <p:spPr>
          <a:xfrm>
            <a:off x="6248520" y="6324480"/>
            <a:ext cx="227520" cy="286920"/>
          </a:xfrm>
          <a:prstGeom prst="rect">
            <a:avLst/>
          </a:prstGeom>
          <a:solidFill>
            <a:srgbClr val="D7563A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2" name="Rechteck 7"/>
          <p:cNvSpPr/>
          <p:nvPr/>
        </p:nvSpPr>
        <p:spPr>
          <a:xfrm>
            <a:off x="6705720" y="6324480"/>
            <a:ext cx="227520" cy="286920"/>
          </a:xfrm>
          <a:prstGeom prst="rect">
            <a:avLst/>
          </a:prstGeom>
          <a:solidFill>
            <a:srgbClr val="6C6D77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3" name="Rechteck 8"/>
          <p:cNvSpPr/>
          <p:nvPr/>
        </p:nvSpPr>
        <p:spPr>
          <a:xfrm>
            <a:off x="7620120" y="6324480"/>
            <a:ext cx="227520" cy="286920"/>
          </a:xfrm>
          <a:prstGeom prst="rect">
            <a:avLst/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4" name="Rechteck 9"/>
          <p:cNvSpPr/>
          <p:nvPr/>
        </p:nvSpPr>
        <p:spPr>
          <a:xfrm>
            <a:off x="7162920" y="6324480"/>
            <a:ext cx="227520" cy="286920"/>
          </a:xfrm>
          <a:prstGeom prst="rect">
            <a:avLst/>
          </a:prstGeom>
          <a:solidFill>
            <a:srgbClr val="31A898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5" name="Fußzeilenplatzhalter 4"/>
          <p:cNvSpPr/>
          <p:nvPr/>
        </p:nvSpPr>
        <p:spPr>
          <a:xfrm>
            <a:off x="5806440" y="6324480"/>
            <a:ext cx="204840" cy="286920"/>
          </a:xfrm>
          <a:prstGeom prst="rect">
            <a:avLst/>
          </a:prstGeom>
          <a:solidFill>
            <a:srgbClr val="BA245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Foliennummernplatzhalter 1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659C8C4-A7C1-42CF-BE7A-720CA27F7B53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397" name="Untertitel 2"/>
          <p:cNvSpPr/>
          <p:nvPr/>
        </p:nvSpPr>
        <p:spPr>
          <a:xfrm>
            <a:off x="2648880" y="1876320"/>
            <a:ext cx="5094000" cy="38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de-DE" sz="1800" b="0" strike="noStrike" spc="-1">
              <a:latin typeface="Arial"/>
            </a:endParaRPr>
          </a:p>
        </p:txBody>
      </p:sp>
      <p:pic>
        <p:nvPicPr>
          <p:cNvPr id="398" name="Bild 7" descr="final Schriftsiegel A3.png"/>
          <p:cNvPicPr/>
          <p:nvPr/>
        </p:nvPicPr>
        <p:blipFill>
          <a:blip r:embed="rId3"/>
          <a:stretch/>
        </p:blipFill>
        <p:spPr>
          <a:xfrm>
            <a:off x="7763040" y="339480"/>
            <a:ext cx="1258920" cy="1140120"/>
          </a:xfrm>
          <a:prstGeom prst="rect">
            <a:avLst/>
          </a:prstGeom>
          <a:ln w="0">
            <a:noFill/>
          </a:ln>
        </p:spPr>
      </p:pic>
      <p:sp>
        <p:nvSpPr>
          <p:cNvPr id="399" name="Untertitel 2"/>
          <p:cNvSpPr/>
          <p:nvPr/>
        </p:nvSpPr>
        <p:spPr>
          <a:xfrm>
            <a:off x="539640" y="1948320"/>
            <a:ext cx="7965720" cy="37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7500" lnSpcReduction="10000"/>
          </a:bodyPr>
          <a:lstStyle/>
          <a:p>
            <a:pPr marL="457200" indent="-45612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Mitwirkung von Eltern und Schülern  / SV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612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Förderverein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612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Fahrtenprogramm / Angebote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      Klasse 6/8/9/10/EF/Q1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612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Gottesdienste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612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Sportfeste und Sponsorenläufe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612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Karnevalsfeier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612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St. Martin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612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Schulfest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612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Assemblies in den Jahrgängen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612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Schülervertretung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612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Exkursionen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612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Abschlussfeiern ….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</p:txBody>
      </p:sp>
      <p:pic>
        <p:nvPicPr>
          <p:cNvPr id="400" name="Picture 2"/>
          <p:cNvPicPr/>
          <p:nvPr/>
        </p:nvPicPr>
        <p:blipFill>
          <a:blip r:embed="rId4"/>
          <a:stretch/>
        </p:blipFill>
        <p:spPr>
          <a:xfrm>
            <a:off x="5871600" y="1700808"/>
            <a:ext cx="2907000" cy="1559880"/>
          </a:xfrm>
          <a:prstGeom prst="rect">
            <a:avLst/>
          </a:prstGeom>
          <a:ln w="9525">
            <a:noFill/>
          </a:ln>
        </p:spPr>
      </p:pic>
      <p:pic>
        <p:nvPicPr>
          <p:cNvPr id="401" name="Grafik 400"/>
          <p:cNvPicPr/>
          <p:nvPr/>
        </p:nvPicPr>
        <p:blipFill>
          <a:blip r:embed="rId5"/>
          <a:stretch/>
        </p:blipFill>
        <p:spPr>
          <a:xfrm>
            <a:off x="5871600" y="3508200"/>
            <a:ext cx="2907000" cy="22514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93568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616" y="1507647"/>
            <a:ext cx="7300861" cy="4421385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Besuche und Kennenlernen</a:t>
            </a:r>
          </a:p>
          <a:p>
            <a:pPr lvl="1" algn="l"/>
            <a:r>
              <a:rPr lang="de-DE" sz="2100" dirty="0">
                <a:solidFill>
                  <a:srgbClr val="0070C0"/>
                </a:solidFill>
                <a:latin typeface="Comic Sans MS" panose="030F0702030302020204" pitchFamily="66" charset="0"/>
              </a:rPr>
              <a:t> Experimentiertage                                     </a:t>
            </a:r>
          </a:p>
          <a:p>
            <a:pPr lvl="1" algn="l"/>
            <a:r>
              <a:rPr lang="de-DE" sz="2100" dirty="0">
                <a:solidFill>
                  <a:srgbClr val="0070C0"/>
                </a:solidFill>
                <a:latin typeface="Comic Sans MS" panose="030F0702030302020204" pitchFamily="66" charset="0"/>
              </a:rPr>
              <a:t> Informationsabende</a:t>
            </a:r>
          </a:p>
          <a:p>
            <a:pPr lvl="1" algn="l"/>
            <a:r>
              <a:rPr lang="de-DE" sz="2100" dirty="0">
                <a:solidFill>
                  <a:srgbClr val="0070C0"/>
                </a:solidFill>
                <a:latin typeface="Comic Sans MS" panose="030F0702030302020204" pitchFamily="66" charset="0"/>
              </a:rPr>
              <a:t> Tag der offenen Tür</a:t>
            </a:r>
          </a:p>
          <a:p>
            <a:pPr lvl="1" algn="l"/>
            <a:r>
              <a:rPr lang="de-DE" sz="2100" dirty="0">
                <a:solidFill>
                  <a:srgbClr val="0070C0"/>
                </a:solidFill>
                <a:latin typeface="Comic Sans MS" panose="030F0702030302020204" pitchFamily="66" charset="0"/>
              </a:rPr>
              <a:t> Besuche in den Grundschulen </a:t>
            </a:r>
          </a:p>
          <a:p>
            <a:pPr lvl="1" algn="l"/>
            <a:r>
              <a:rPr lang="de-DE" sz="2100" dirty="0">
                <a:solidFill>
                  <a:srgbClr val="0070C0"/>
                </a:solidFill>
                <a:latin typeface="Comic Sans MS" panose="030F0702030302020204" pitchFamily="66" charset="0"/>
              </a:rPr>
              <a:t> Klassentreffen vor den Sommerferien</a:t>
            </a:r>
          </a:p>
          <a:p>
            <a:pPr lvl="1" algn="l"/>
            <a:r>
              <a:rPr lang="de-DE" sz="2000" dirty="0">
                <a:solidFill>
                  <a:srgbClr val="0070C0"/>
                </a:solidFill>
                <a:latin typeface="Calibri" panose="020F0502020204030204" pitchFamily="34" charset="0"/>
              </a:rPr>
              <a:t>    </a:t>
            </a:r>
            <a:endParaRPr lang="de-DE" sz="17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Sommer- bis Herbstferien</a:t>
            </a:r>
          </a:p>
          <a:p>
            <a:pPr algn="l"/>
            <a:r>
              <a:rPr lang="de-DE" sz="21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   </a:t>
            </a:r>
            <a:r>
              <a:rPr lang="de-DE" sz="2100" dirty="0">
                <a:solidFill>
                  <a:srgbClr val="00B050"/>
                </a:solidFill>
                <a:latin typeface="Comic Sans MS" panose="030F0702030302020204" pitchFamily="66" charset="0"/>
              </a:rPr>
              <a:t>Klassenleitungsteam</a:t>
            </a:r>
            <a:endParaRPr lang="de-DE" sz="21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l"/>
            <a:r>
              <a:rPr lang="de-DE" sz="2100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  Schülerpaten</a:t>
            </a:r>
          </a:p>
          <a:p>
            <a:pPr algn="l"/>
            <a:r>
              <a:rPr lang="de-DE" sz="2100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  Schulrallye</a:t>
            </a:r>
          </a:p>
          <a:p>
            <a:pPr algn="l"/>
            <a:r>
              <a:rPr lang="de-DE" sz="2100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  Spielefest</a:t>
            </a:r>
          </a:p>
          <a:p>
            <a:pPr algn="l"/>
            <a:r>
              <a:rPr lang="de-DE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</a:t>
            </a:r>
            <a:r>
              <a:rPr lang="de-DE" sz="8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public</a:t>
            </a:r>
            <a:r>
              <a:rPr lang="de-DE" sz="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8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domain</a:t>
            </a:r>
            <a:r>
              <a:rPr lang="de-DE" sz="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8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vectors</a:t>
            </a:r>
            <a:r>
              <a:rPr lang="de-DE" sz="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24.10.2021</a:t>
            </a:r>
            <a:r>
              <a:rPr lang="de-DE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9E2263"/>
                </a:solidFill>
                <a:latin typeface="Comic Sans MS" panose="030F0702030302020204" pitchFamily="66" charset="0"/>
              </a:rPr>
              <a:t>Unterricht und Neue Lernzeiten</a:t>
            </a:r>
          </a:p>
          <a:p>
            <a:pPr algn="l"/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</a:t>
            </a:r>
            <a:r>
              <a:rPr lang="de-DE" sz="21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Diagnose und Deutsch und Mathematik</a:t>
            </a:r>
          </a:p>
          <a:p>
            <a:pPr algn="l"/>
            <a:r>
              <a:rPr lang="de-DE" sz="21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Schrittweise Einführung der Neuen Lernzeiten</a:t>
            </a:r>
          </a:p>
          <a:p>
            <a:pPr algn="l"/>
            <a:r>
              <a:rPr lang="de-DE" sz="21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LionsQuest-Projekt Erwachsen werden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</a:t>
            </a:r>
          </a:p>
          <a:p>
            <a:pPr algn="l"/>
            <a:endParaRPr lang="de-DE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l"/>
            <a:endParaRPr lang="de-DE" sz="17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Halbbogen 3"/>
          <p:cNvSpPr/>
          <p:nvPr/>
        </p:nvSpPr>
        <p:spPr>
          <a:xfrm rot="16200000">
            <a:off x="104999" y="76200"/>
            <a:ext cx="1800000" cy="180000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 rot="5400000">
            <a:off x="-2790603" y="3886200"/>
            <a:ext cx="5867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90600" y="76200"/>
            <a:ext cx="8153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248400" y="6324600"/>
            <a:ext cx="228600" cy="288000"/>
          </a:xfrm>
          <a:prstGeom prst="rect">
            <a:avLst/>
          </a:prstGeom>
          <a:solidFill>
            <a:srgbClr val="D75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705600" y="6324600"/>
            <a:ext cx="228600" cy="288000"/>
          </a:xfrm>
          <a:prstGeom prst="rect">
            <a:avLst/>
          </a:prstGeom>
          <a:solidFill>
            <a:srgbClr val="6C6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620000" y="6324600"/>
            <a:ext cx="228600" cy="2880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162800" y="6324600"/>
            <a:ext cx="228600" cy="288000"/>
          </a:xfrm>
          <a:prstGeom prst="rect">
            <a:avLst/>
          </a:prstGeom>
          <a:solidFill>
            <a:srgbClr val="31A8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5806408" y="6324600"/>
            <a:ext cx="205752" cy="288000"/>
          </a:xfrm>
          <a:prstGeom prst="rect">
            <a:avLst/>
          </a:prstGeom>
          <a:solidFill>
            <a:srgbClr val="BA2457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yriad Pro"/>
              </a:defRPr>
            </a:lvl1pPr>
          </a:lstStyle>
          <a:p>
            <a:pPr defTabSz="457200">
              <a:defRPr/>
            </a:pPr>
            <a:endParaRPr lang="de-DE" sz="1050" dirty="0">
              <a:solidFill>
                <a:prstClr val="black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115616" y="374321"/>
            <a:ext cx="6909444" cy="107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Übergang von Klasse 4 in Klasse 5</a:t>
            </a:r>
          </a:p>
        </p:txBody>
      </p:sp>
      <p:pic>
        <p:nvPicPr>
          <p:cNvPr id="14342" name="Picture 6" descr="1054 Schule kostenlose clipart | Public Domain Vektoren">
            <a:extLst>
              <a:ext uri="{FF2B5EF4-FFF2-40B4-BE49-F238E27FC236}">
                <a16:creationId xmlns="" xmlns:a16="http://schemas.microsoft.com/office/drawing/2014/main" id="{CB367AF7-9F3F-4CAF-8224-ED9F03EDB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2" y="2269664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="" xmlns:a16="http://schemas.microsoft.com/office/drawing/2014/main" id="{2FB56469-313B-4C02-82DE-DC3371843604}"/>
              </a:ext>
            </a:extLst>
          </p:cNvPr>
          <p:cNvSpPr txBox="1">
            <a:spLocks/>
          </p:cNvSpPr>
          <p:nvPr/>
        </p:nvSpPr>
        <p:spPr>
          <a:xfrm>
            <a:off x="6323856" y="4205749"/>
            <a:ext cx="1920552" cy="23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99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21038" y="1772816"/>
            <a:ext cx="7167386" cy="3849638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                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 eine integrierte Schulform:</a:t>
            </a:r>
          </a:p>
          <a:p>
            <a:pPr algn="l"/>
            <a:endParaRPr lang="de-DE" sz="1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endParaRPr lang="de-DE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l"/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de-DE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Halbbogen 3"/>
          <p:cNvSpPr/>
          <p:nvPr/>
        </p:nvSpPr>
        <p:spPr>
          <a:xfrm rot="16200000">
            <a:off x="104999" y="76200"/>
            <a:ext cx="1800000" cy="180000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 rot="5400000">
            <a:off x="-2790603" y="3886200"/>
            <a:ext cx="5867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990600" y="76200"/>
            <a:ext cx="8153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48400" y="6324600"/>
            <a:ext cx="228600" cy="288000"/>
          </a:xfrm>
          <a:prstGeom prst="rect">
            <a:avLst/>
          </a:prstGeom>
          <a:solidFill>
            <a:srgbClr val="D75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705600" y="6324600"/>
            <a:ext cx="228600" cy="288000"/>
          </a:xfrm>
          <a:prstGeom prst="rect">
            <a:avLst/>
          </a:prstGeom>
          <a:solidFill>
            <a:srgbClr val="6C6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20000" y="6324600"/>
            <a:ext cx="228600" cy="2880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162800" y="6324600"/>
            <a:ext cx="228600" cy="288000"/>
          </a:xfrm>
          <a:prstGeom prst="rect">
            <a:avLst/>
          </a:prstGeom>
          <a:solidFill>
            <a:srgbClr val="31A8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5806408" y="6324600"/>
            <a:ext cx="205752" cy="288000"/>
          </a:xfrm>
          <a:prstGeom prst="rect">
            <a:avLst/>
          </a:prstGeom>
          <a:solidFill>
            <a:srgbClr val="BA2457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yriad Pr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115616" y="374321"/>
            <a:ext cx="6909444" cy="107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Die Gesamtschule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673338"/>
            <a:ext cx="4601015" cy="345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13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03586" y="1455886"/>
            <a:ext cx="7735415" cy="4421385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Jahresarbeitspläne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Logbuch</a:t>
            </a:r>
          </a:p>
          <a:p>
            <a:pPr algn="l"/>
            <a:endParaRPr lang="de-DE" sz="26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NLZ-Aufgaben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Feste Sprechstunden aller Kolleginnen und Kollegen </a:t>
            </a:r>
          </a:p>
          <a:p>
            <a:pPr algn="l"/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 </a:t>
            </a:r>
            <a:endParaRPr lang="de-DE" sz="2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l"/>
            <a:endParaRPr lang="de-DE" sz="17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Halbbogen 3"/>
          <p:cNvSpPr/>
          <p:nvPr/>
        </p:nvSpPr>
        <p:spPr>
          <a:xfrm rot="16200000">
            <a:off x="104999" y="76200"/>
            <a:ext cx="1800000" cy="180000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 rot="5400000">
            <a:off x="-2790603" y="3886200"/>
            <a:ext cx="5867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90600" y="76200"/>
            <a:ext cx="8153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248400" y="6324600"/>
            <a:ext cx="228600" cy="288000"/>
          </a:xfrm>
          <a:prstGeom prst="rect">
            <a:avLst/>
          </a:prstGeom>
          <a:solidFill>
            <a:srgbClr val="D75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705600" y="6324600"/>
            <a:ext cx="228600" cy="288000"/>
          </a:xfrm>
          <a:prstGeom prst="rect">
            <a:avLst/>
          </a:prstGeom>
          <a:solidFill>
            <a:srgbClr val="6C6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620000" y="6324600"/>
            <a:ext cx="228600" cy="2880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162800" y="6324600"/>
            <a:ext cx="228600" cy="288000"/>
          </a:xfrm>
          <a:prstGeom prst="rect">
            <a:avLst/>
          </a:prstGeom>
          <a:solidFill>
            <a:srgbClr val="31A8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5806408" y="6324600"/>
            <a:ext cx="205752" cy="288000"/>
          </a:xfrm>
          <a:prstGeom prst="rect">
            <a:avLst/>
          </a:prstGeom>
          <a:solidFill>
            <a:srgbClr val="BA2457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yriad Pro"/>
              </a:defRPr>
            </a:lvl1pPr>
          </a:lstStyle>
          <a:p>
            <a:pPr defTabSz="457200">
              <a:defRPr/>
            </a:pPr>
            <a:endParaRPr lang="de-DE" sz="1050" dirty="0">
              <a:solidFill>
                <a:prstClr val="black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115616" y="374321"/>
            <a:ext cx="6909444" cy="107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Transparenz für Eltern und Schüler</a:t>
            </a:r>
            <a:endParaRPr lang="de-DE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Bild 7" descr="final Schriftsiegel A3.png"/>
          <p:cNvPicPr/>
          <p:nvPr/>
        </p:nvPicPr>
        <p:blipFill>
          <a:blip r:embed="rId3"/>
          <a:stretch/>
        </p:blipFill>
        <p:spPr>
          <a:xfrm>
            <a:off x="7763040" y="339480"/>
            <a:ext cx="1258920" cy="1140120"/>
          </a:xfrm>
          <a:prstGeom prst="rect">
            <a:avLst/>
          </a:prstGeom>
          <a:ln w="0">
            <a:noFill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941" y="2132856"/>
            <a:ext cx="2717067" cy="187220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235" y="2833003"/>
            <a:ext cx="1214344" cy="16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77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03586" y="1455886"/>
            <a:ext cx="7735415" cy="4421385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Durchlässige Schulform mit allen Bildungsgängen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50 Jahre Erfahrung in der individuellen Förderung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/>
            <a:r>
              <a:rPr lang="de-DE" sz="2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*   Leben </a:t>
            </a:r>
            <a:r>
              <a:rPr lang="de-DE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und Lernen in der </a:t>
            </a:r>
            <a:r>
              <a:rPr lang="de-DE" sz="2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Ganztagsschule</a:t>
            </a:r>
            <a:endParaRPr lang="de-DE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/>
            <a:endParaRPr lang="de-DE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endParaRPr lang="de-D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Wingdings" panose="05000000000000000000" pitchFamily="2" charset="2"/>
              <a:buChar char="à"/>
            </a:pP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Besuchen Sie 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unseren </a:t>
            </a:r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Tag </a:t>
            </a:r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der offenen Tür 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und </a:t>
            </a:r>
            <a:endParaRPr lang="de-DE" sz="28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erfahren Sie mit ihren Kindern unser </a:t>
            </a:r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Schulklima</a:t>
            </a:r>
          </a:p>
          <a:p>
            <a:pPr marL="457200" indent="-457200" algn="l">
              <a:buFont typeface="Wingdings" panose="05000000000000000000" pitchFamily="2" charset="2"/>
              <a:buChar char="à"/>
            </a:pPr>
            <a:endParaRPr lang="de-DE" sz="1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Wingdings" panose="05000000000000000000" pitchFamily="2" charset="2"/>
              <a:buChar char="à"/>
            </a:pP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Informieren 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Sie sich auf den </a:t>
            </a:r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Internetseiten 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und </a:t>
            </a:r>
            <a:endParaRPr lang="de-DE" sz="28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vereinbaren </a:t>
            </a:r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Beratungsgespräche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de-DE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l"/>
            <a:endParaRPr lang="de-DE" sz="17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Halbbogen 3"/>
          <p:cNvSpPr/>
          <p:nvPr/>
        </p:nvSpPr>
        <p:spPr>
          <a:xfrm rot="16200000">
            <a:off x="104999" y="76200"/>
            <a:ext cx="1800000" cy="180000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 rot="5400000">
            <a:off x="-2790603" y="3886200"/>
            <a:ext cx="5867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90600" y="76200"/>
            <a:ext cx="8153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248400" y="6324600"/>
            <a:ext cx="228600" cy="288000"/>
          </a:xfrm>
          <a:prstGeom prst="rect">
            <a:avLst/>
          </a:prstGeom>
          <a:solidFill>
            <a:srgbClr val="D75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705600" y="6324600"/>
            <a:ext cx="228600" cy="288000"/>
          </a:xfrm>
          <a:prstGeom prst="rect">
            <a:avLst/>
          </a:prstGeom>
          <a:solidFill>
            <a:srgbClr val="6C6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620000" y="6324600"/>
            <a:ext cx="228600" cy="2880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162800" y="6324600"/>
            <a:ext cx="228600" cy="288000"/>
          </a:xfrm>
          <a:prstGeom prst="rect">
            <a:avLst/>
          </a:prstGeom>
          <a:solidFill>
            <a:srgbClr val="31A8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5806408" y="6324600"/>
            <a:ext cx="205752" cy="288000"/>
          </a:xfrm>
          <a:prstGeom prst="rect">
            <a:avLst/>
          </a:prstGeom>
          <a:solidFill>
            <a:srgbClr val="BA2457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yriad Pro"/>
              </a:defRPr>
            </a:lvl1pPr>
          </a:lstStyle>
          <a:p>
            <a:pPr defTabSz="457200">
              <a:defRPr/>
            </a:pPr>
            <a:endParaRPr lang="de-DE" sz="1050" dirty="0">
              <a:solidFill>
                <a:prstClr val="black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115616" y="374321"/>
            <a:ext cx="6909444" cy="107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Gründe für die Wahl einer  Gesamtschule</a:t>
            </a:r>
          </a:p>
        </p:txBody>
      </p:sp>
    </p:spTree>
    <p:extLst>
      <p:ext uri="{BB962C8B-B14F-4D97-AF65-F5344CB8AC3E}">
        <p14:creationId xmlns:p14="http://schemas.microsoft.com/office/powerpoint/2010/main" val="1734813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itel 1"/>
          <p:cNvSpPr/>
          <p:nvPr/>
        </p:nvSpPr>
        <p:spPr>
          <a:xfrm>
            <a:off x="395640" y="374400"/>
            <a:ext cx="7628400" cy="107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3200" b="0" u="sng" strike="noStrike" spc="-1" dirty="0">
                <a:solidFill>
                  <a:schemeClr val="accent1">
                    <a:lumMod val="75000"/>
                  </a:schemeClr>
                </a:solidFill>
                <a:uFillTx/>
                <a:latin typeface="Comic Sans MS"/>
                <a:ea typeface="DejaVu Sans"/>
              </a:rPr>
              <a:t>Termine</a:t>
            </a:r>
            <a:endParaRPr lang="de-DE" sz="3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403" name="Untertitel 2"/>
          <p:cNvSpPr/>
          <p:nvPr/>
        </p:nvSpPr>
        <p:spPr>
          <a:xfrm>
            <a:off x="834840" y="1844280"/>
            <a:ext cx="7642800" cy="417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       </a:t>
            </a: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Tag der offenen Tür am </a:t>
            </a:r>
            <a:r>
              <a:rPr lang="de-DE" sz="2000" b="1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Freitag, 26.11.2021 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571680" indent="-570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1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von 14:00 – 18:00 Uhr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        (Onlinepräsentationen auf unserer Homepage)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571680" indent="-570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Beratungsgespräche: 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        Telefonisch mit der Schulleitung nach Vereinbarung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571680" indent="-570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Anmeldung nach Zeugnisausgabe</a:t>
            </a: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: </a:t>
            </a:r>
            <a:r>
              <a:rPr lang="de-DE" sz="2000" b="0" strike="noStrike" spc="-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ea typeface="DejaVu Sans"/>
              </a:rPr>
              <a:t>Voraussichtlich</a:t>
            </a:r>
            <a:endParaRPr lang="de-DE" sz="2000" b="0" strike="noStrike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       Samstag bis Mittwoch, 29.01 – 02.02.2022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404" name="Halbbogen 3"/>
          <p:cNvSpPr/>
          <p:nvPr/>
        </p:nvSpPr>
        <p:spPr>
          <a:xfrm rot="16200000">
            <a:off x="105120" y="77400"/>
            <a:ext cx="1798920" cy="179892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5" name="Rechteck 4"/>
          <p:cNvSpPr/>
          <p:nvPr/>
        </p:nvSpPr>
        <p:spPr>
          <a:xfrm rot="5400000">
            <a:off x="-2789640" y="3886200"/>
            <a:ext cx="5866200" cy="75240"/>
          </a:xfrm>
          <a:prstGeom prst="rect">
            <a:avLst/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6" name="Rechteck 5"/>
          <p:cNvSpPr/>
          <p:nvPr/>
        </p:nvSpPr>
        <p:spPr>
          <a:xfrm>
            <a:off x="990720" y="76320"/>
            <a:ext cx="8152200" cy="75240"/>
          </a:xfrm>
          <a:prstGeom prst="rect">
            <a:avLst/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7" name="Rechteck 6"/>
          <p:cNvSpPr/>
          <p:nvPr/>
        </p:nvSpPr>
        <p:spPr>
          <a:xfrm>
            <a:off x="6248520" y="6324480"/>
            <a:ext cx="227520" cy="286920"/>
          </a:xfrm>
          <a:prstGeom prst="rect">
            <a:avLst/>
          </a:prstGeom>
          <a:solidFill>
            <a:srgbClr val="D7563A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8" name="Rechteck 7"/>
          <p:cNvSpPr/>
          <p:nvPr/>
        </p:nvSpPr>
        <p:spPr>
          <a:xfrm>
            <a:off x="6705720" y="6324480"/>
            <a:ext cx="227520" cy="286920"/>
          </a:xfrm>
          <a:prstGeom prst="rect">
            <a:avLst/>
          </a:prstGeom>
          <a:solidFill>
            <a:srgbClr val="6C6D77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9" name="Rechteck 8"/>
          <p:cNvSpPr/>
          <p:nvPr/>
        </p:nvSpPr>
        <p:spPr>
          <a:xfrm>
            <a:off x="7620120" y="6324480"/>
            <a:ext cx="227520" cy="286920"/>
          </a:xfrm>
          <a:prstGeom prst="rect">
            <a:avLst/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0" name="Rechteck 9"/>
          <p:cNvSpPr/>
          <p:nvPr/>
        </p:nvSpPr>
        <p:spPr>
          <a:xfrm>
            <a:off x="7162920" y="6324480"/>
            <a:ext cx="227520" cy="286920"/>
          </a:xfrm>
          <a:prstGeom prst="rect">
            <a:avLst/>
          </a:prstGeom>
          <a:solidFill>
            <a:srgbClr val="31A898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1" name="Fußzeilenplatzhalter 4"/>
          <p:cNvSpPr/>
          <p:nvPr/>
        </p:nvSpPr>
        <p:spPr>
          <a:xfrm>
            <a:off x="5806440" y="6324480"/>
            <a:ext cx="204840" cy="286920"/>
          </a:xfrm>
          <a:prstGeom prst="rect">
            <a:avLst/>
          </a:prstGeom>
          <a:solidFill>
            <a:srgbClr val="BA245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Foliennummernplatzhalter 1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C1392D8-D4A2-4A8D-B07E-A72DF8A3A117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22</a:t>
            </a:fld>
            <a:endParaRPr lang="de-DE" sz="1200" b="0" strike="noStrike" spc="-1">
              <a:latin typeface="Arial"/>
            </a:endParaRPr>
          </a:p>
        </p:txBody>
      </p:sp>
      <p:pic>
        <p:nvPicPr>
          <p:cNvPr id="413" name="Bild 7" descr="final Schriftsiegel A3.png"/>
          <p:cNvPicPr/>
          <p:nvPr/>
        </p:nvPicPr>
        <p:blipFill>
          <a:blip r:embed="rId3"/>
          <a:stretch/>
        </p:blipFill>
        <p:spPr>
          <a:xfrm>
            <a:off x="7763040" y="339480"/>
            <a:ext cx="1258920" cy="11401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579521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81610" y="1400956"/>
            <a:ext cx="7643867" cy="3643338"/>
          </a:xfrm>
        </p:spPr>
        <p:txBody>
          <a:bodyPr>
            <a:normAutofit/>
          </a:bodyPr>
          <a:lstStyle/>
          <a:p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Vielen Dank für Ihre Aufmerksamkeit!</a:t>
            </a:r>
          </a:p>
          <a:p>
            <a:endParaRPr lang="de-D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Bei Fragen und Anregungen sind wir immer für Sie da!</a:t>
            </a:r>
          </a:p>
          <a:p>
            <a:endParaRPr lang="de-DE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Halbbogen 3"/>
          <p:cNvSpPr/>
          <p:nvPr/>
        </p:nvSpPr>
        <p:spPr>
          <a:xfrm rot="16200000">
            <a:off x="104999" y="76200"/>
            <a:ext cx="1800000" cy="180000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 rot="5400000">
            <a:off x="-2790603" y="3886200"/>
            <a:ext cx="5867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990600" y="76200"/>
            <a:ext cx="8153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48400" y="6324600"/>
            <a:ext cx="228600" cy="288000"/>
          </a:xfrm>
          <a:prstGeom prst="rect">
            <a:avLst/>
          </a:prstGeom>
          <a:solidFill>
            <a:srgbClr val="D75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705600" y="6324600"/>
            <a:ext cx="228600" cy="288000"/>
          </a:xfrm>
          <a:prstGeom prst="rect">
            <a:avLst/>
          </a:prstGeom>
          <a:solidFill>
            <a:srgbClr val="6C6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20000" y="6324600"/>
            <a:ext cx="228600" cy="2880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162800" y="6324600"/>
            <a:ext cx="228600" cy="288000"/>
          </a:xfrm>
          <a:prstGeom prst="rect">
            <a:avLst/>
          </a:prstGeom>
          <a:solidFill>
            <a:srgbClr val="31A8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5806408" y="6324600"/>
            <a:ext cx="205752" cy="288000"/>
          </a:xfrm>
          <a:prstGeom prst="rect">
            <a:avLst/>
          </a:prstGeom>
          <a:solidFill>
            <a:srgbClr val="BA2457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yriad Pr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530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21038" y="1772816"/>
            <a:ext cx="5408362" cy="3456384"/>
          </a:xfrm>
        </p:spPr>
        <p:txBody>
          <a:bodyPr>
            <a:normAutofit/>
          </a:bodyPr>
          <a:lstStyle/>
          <a:p>
            <a:pPr algn="l"/>
            <a:r>
              <a:rPr lang="de-D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… ist eine Schulform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mitten in der Gesellschaft</a:t>
            </a:r>
          </a:p>
          <a:p>
            <a:pPr algn="l"/>
            <a:endParaRPr lang="de-DE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… 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sieht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Vielfalt 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als Herausforderung und  Bereicherung an</a:t>
            </a:r>
          </a:p>
          <a:p>
            <a:pPr algn="l"/>
            <a:endParaRPr lang="de-DE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r>
              <a:rPr lang="de-D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… arbeitet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inklusiv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l"/>
            <a:endParaRPr lang="de-DE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r>
              <a:rPr lang="de-D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… vergibt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alle Schulabschlüsse</a:t>
            </a:r>
            <a:endParaRPr lang="de-DE" sz="1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Halbbogen 3"/>
          <p:cNvSpPr/>
          <p:nvPr/>
        </p:nvSpPr>
        <p:spPr>
          <a:xfrm rot="16200000">
            <a:off x="104999" y="76200"/>
            <a:ext cx="1800000" cy="180000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 rot="5400000">
            <a:off x="-2790603" y="3886200"/>
            <a:ext cx="5867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990600" y="76200"/>
            <a:ext cx="8153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48400" y="6324600"/>
            <a:ext cx="228600" cy="288000"/>
          </a:xfrm>
          <a:prstGeom prst="rect">
            <a:avLst/>
          </a:prstGeom>
          <a:solidFill>
            <a:srgbClr val="D75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705600" y="6324600"/>
            <a:ext cx="228600" cy="288000"/>
          </a:xfrm>
          <a:prstGeom prst="rect">
            <a:avLst/>
          </a:prstGeom>
          <a:solidFill>
            <a:srgbClr val="6C6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20000" y="6324600"/>
            <a:ext cx="228600" cy="2880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162800" y="6324600"/>
            <a:ext cx="228600" cy="288000"/>
          </a:xfrm>
          <a:prstGeom prst="rect">
            <a:avLst/>
          </a:prstGeom>
          <a:solidFill>
            <a:srgbClr val="31A8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5806408" y="6324600"/>
            <a:ext cx="205752" cy="288000"/>
          </a:xfrm>
          <a:prstGeom prst="rect">
            <a:avLst/>
          </a:prstGeom>
          <a:solidFill>
            <a:srgbClr val="BA2457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yriad Pr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115616" y="374321"/>
            <a:ext cx="6909444" cy="107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Selbstverständnis der Gesamtschule</a:t>
            </a:r>
          </a:p>
        </p:txBody>
      </p:sp>
    </p:spTree>
    <p:extLst>
      <p:ext uri="{BB962C8B-B14F-4D97-AF65-F5344CB8AC3E}">
        <p14:creationId xmlns:p14="http://schemas.microsoft.com/office/powerpoint/2010/main" val="91155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el 1"/>
          <p:cNvSpPr/>
          <p:nvPr/>
        </p:nvSpPr>
        <p:spPr>
          <a:xfrm>
            <a:off x="395640" y="374400"/>
            <a:ext cx="6156720" cy="107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endParaRPr lang="de-DE" sz="16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51" name="Untertitel 2"/>
          <p:cNvSpPr/>
          <p:nvPr/>
        </p:nvSpPr>
        <p:spPr>
          <a:xfrm>
            <a:off x="567720" y="1976400"/>
            <a:ext cx="2673360" cy="38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2500" u="sng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Wir vergeben alle schulischen Abschlüsse bis zum Abitur</a:t>
            </a:r>
            <a:endParaRPr lang="de-DE" sz="2500" b="0" strike="noStrike" spc="-1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152" name="Halbbogen 3"/>
          <p:cNvSpPr/>
          <p:nvPr/>
        </p:nvSpPr>
        <p:spPr>
          <a:xfrm rot="16200000">
            <a:off x="105120" y="77400"/>
            <a:ext cx="1798920" cy="179892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3" name="Rechteck 4"/>
          <p:cNvSpPr/>
          <p:nvPr/>
        </p:nvSpPr>
        <p:spPr>
          <a:xfrm rot="5400000">
            <a:off x="-2789640" y="3886200"/>
            <a:ext cx="5866200" cy="75240"/>
          </a:xfrm>
          <a:prstGeom prst="rect">
            <a:avLst/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4" name="Rechteck 5"/>
          <p:cNvSpPr/>
          <p:nvPr/>
        </p:nvSpPr>
        <p:spPr>
          <a:xfrm>
            <a:off x="990720" y="76320"/>
            <a:ext cx="8152200" cy="75240"/>
          </a:xfrm>
          <a:prstGeom prst="rect">
            <a:avLst/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5" name="Rechteck 6"/>
          <p:cNvSpPr/>
          <p:nvPr/>
        </p:nvSpPr>
        <p:spPr>
          <a:xfrm>
            <a:off x="6248520" y="6324480"/>
            <a:ext cx="227520" cy="286920"/>
          </a:xfrm>
          <a:prstGeom prst="rect">
            <a:avLst/>
          </a:prstGeom>
          <a:solidFill>
            <a:srgbClr val="D7563A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6" name="Rechteck 7"/>
          <p:cNvSpPr/>
          <p:nvPr/>
        </p:nvSpPr>
        <p:spPr>
          <a:xfrm>
            <a:off x="6705720" y="6324480"/>
            <a:ext cx="227520" cy="286920"/>
          </a:xfrm>
          <a:prstGeom prst="rect">
            <a:avLst/>
          </a:prstGeom>
          <a:solidFill>
            <a:srgbClr val="6C6D77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7" name="Rechteck 8"/>
          <p:cNvSpPr/>
          <p:nvPr/>
        </p:nvSpPr>
        <p:spPr>
          <a:xfrm>
            <a:off x="7620120" y="6324480"/>
            <a:ext cx="227520" cy="286920"/>
          </a:xfrm>
          <a:prstGeom prst="rect">
            <a:avLst/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8" name="Rechteck 9"/>
          <p:cNvSpPr/>
          <p:nvPr/>
        </p:nvSpPr>
        <p:spPr>
          <a:xfrm>
            <a:off x="7162920" y="6324480"/>
            <a:ext cx="227520" cy="286920"/>
          </a:xfrm>
          <a:prstGeom prst="rect">
            <a:avLst/>
          </a:prstGeom>
          <a:solidFill>
            <a:srgbClr val="31A898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Fußzeilenplatzhalter 4"/>
          <p:cNvSpPr/>
          <p:nvPr/>
        </p:nvSpPr>
        <p:spPr>
          <a:xfrm>
            <a:off x="5806440" y="6324480"/>
            <a:ext cx="204840" cy="286920"/>
          </a:xfrm>
          <a:prstGeom prst="rect">
            <a:avLst/>
          </a:prstGeom>
          <a:solidFill>
            <a:srgbClr val="BA245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Foliennummernplatzhalter 1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C4EE9CB-8C34-4B25-836C-4C777F64CF1B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4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161" name="Untertitel 2"/>
          <p:cNvSpPr/>
          <p:nvPr/>
        </p:nvSpPr>
        <p:spPr>
          <a:xfrm>
            <a:off x="3242160" y="1944720"/>
            <a:ext cx="5703480" cy="38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/>
          </a:bodyPr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Abitur </a:t>
            </a: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/ Allgemeine Hochschulreife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Schulischer Teil der Fachhochschulreife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Mittlerer Schulabschluss nach Klasse 10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     - mit Qualifikation für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     die gymnasiale Oberstufe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Mittlerer Schulabschluss 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     nach Klasse 10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Hauptschulabschluss 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     nach Klasse 9/10</a:t>
            </a:r>
            <a:endParaRPr lang="de-DE" sz="2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81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</p:txBody>
      </p:sp>
      <p:pic>
        <p:nvPicPr>
          <p:cNvPr id="162" name="Bild 7" descr="final Schriftsiegel A3.png"/>
          <p:cNvPicPr/>
          <p:nvPr/>
        </p:nvPicPr>
        <p:blipFill>
          <a:blip r:embed="rId3"/>
          <a:stretch/>
        </p:blipFill>
        <p:spPr>
          <a:xfrm>
            <a:off x="7763040" y="339480"/>
            <a:ext cx="1258920" cy="11401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19489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el 1"/>
          <p:cNvSpPr/>
          <p:nvPr/>
        </p:nvSpPr>
        <p:spPr>
          <a:xfrm>
            <a:off x="549000" y="354420"/>
            <a:ext cx="6156720" cy="107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endParaRPr lang="de-DE" sz="16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64" name="Untertitel 2"/>
          <p:cNvSpPr/>
          <p:nvPr/>
        </p:nvSpPr>
        <p:spPr>
          <a:xfrm>
            <a:off x="567720" y="1976400"/>
            <a:ext cx="2673360" cy="38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000"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2500" b="0" u="sng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Vielfalt </a:t>
            </a:r>
            <a:r>
              <a:rPr lang="de-DE" sz="2500" b="0" u="sng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als </a:t>
            </a:r>
            <a:r>
              <a:rPr lang="de-DE" sz="2500" b="0" u="sng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DejaVu Sans"/>
              </a:rPr>
              <a:t>Herausforderung und Bereicherung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165" name="Halbbogen 3"/>
          <p:cNvSpPr/>
          <p:nvPr/>
        </p:nvSpPr>
        <p:spPr>
          <a:xfrm rot="16200000">
            <a:off x="105120" y="77400"/>
            <a:ext cx="1798920" cy="179892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6" name="Rechteck 4"/>
          <p:cNvSpPr/>
          <p:nvPr/>
        </p:nvSpPr>
        <p:spPr>
          <a:xfrm rot="5400000">
            <a:off x="-2789640" y="3886200"/>
            <a:ext cx="5866200" cy="75240"/>
          </a:xfrm>
          <a:prstGeom prst="rect">
            <a:avLst/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7" name="Rechteck 5"/>
          <p:cNvSpPr/>
          <p:nvPr/>
        </p:nvSpPr>
        <p:spPr>
          <a:xfrm>
            <a:off x="990720" y="76320"/>
            <a:ext cx="8152200" cy="75240"/>
          </a:xfrm>
          <a:prstGeom prst="rect">
            <a:avLst/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8" name="Rechteck 6"/>
          <p:cNvSpPr/>
          <p:nvPr/>
        </p:nvSpPr>
        <p:spPr>
          <a:xfrm>
            <a:off x="6248520" y="6324480"/>
            <a:ext cx="227520" cy="286920"/>
          </a:xfrm>
          <a:prstGeom prst="rect">
            <a:avLst/>
          </a:prstGeom>
          <a:solidFill>
            <a:srgbClr val="D7563A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9" name="Rechteck 7"/>
          <p:cNvSpPr/>
          <p:nvPr/>
        </p:nvSpPr>
        <p:spPr>
          <a:xfrm>
            <a:off x="6705720" y="6324480"/>
            <a:ext cx="227520" cy="286920"/>
          </a:xfrm>
          <a:prstGeom prst="rect">
            <a:avLst/>
          </a:prstGeom>
          <a:solidFill>
            <a:srgbClr val="6C6D77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0" name="Rechteck 8"/>
          <p:cNvSpPr/>
          <p:nvPr/>
        </p:nvSpPr>
        <p:spPr>
          <a:xfrm>
            <a:off x="7620120" y="6324480"/>
            <a:ext cx="227520" cy="286920"/>
          </a:xfrm>
          <a:prstGeom prst="rect">
            <a:avLst/>
          </a:prstGeom>
          <a:solidFill>
            <a:srgbClr val="3CA345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1" name="Rechteck 9"/>
          <p:cNvSpPr/>
          <p:nvPr/>
        </p:nvSpPr>
        <p:spPr>
          <a:xfrm>
            <a:off x="7162920" y="6324480"/>
            <a:ext cx="227520" cy="286920"/>
          </a:xfrm>
          <a:prstGeom prst="rect">
            <a:avLst/>
          </a:prstGeom>
          <a:solidFill>
            <a:srgbClr val="31A898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2" name="Fußzeilenplatzhalter 4"/>
          <p:cNvSpPr/>
          <p:nvPr/>
        </p:nvSpPr>
        <p:spPr>
          <a:xfrm>
            <a:off x="5806440" y="6324480"/>
            <a:ext cx="204840" cy="286920"/>
          </a:xfrm>
          <a:prstGeom prst="rect">
            <a:avLst/>
          </a:prstGeom>
          <a:solidFill>
            <a:srgbClr val="BA245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Foliennummernplatzhalter 1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979E18B-221D-4437-9EEA-D87B46D11FF5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5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174" name="Untertitel 2"/>
          <p:cNvSpPr/>
          <p:nvPr/>
        </p:nvSpPr>
        <p:spPr>
          <a:xfrm>
            <a:off x="3708000" y="1944720"/>
            <a:ext cx="5238000" cy="414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000" lnSpcReduction="10000"/>
          </a:bodyPr>
          <a:lstStyle/>
          <a:p>
            <a:pPr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r>
              <a:rPr lang="de-DE" sz="22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Wir haben einen Bildungsauftrag für alle Kinder, unabhängig von deren</a:t>
            </a:r>
            <a:endParaRPr lang="de-DE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2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Schulformempfehlung</a:t>
            </a:r>
            <a:endParaRPr lang="de-DE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2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Herkunft</a:t>
            </a:r>
            <a:endParaRPr lang="de-DE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2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Unterstützungsbedarf</a:t>
            </a:r>
            <a:endParaRPr lang="de-DE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2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besonderen </a:t>
            </a:r>
            <a:r>
              <a:rPr lang="de-DE" sz="22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Begabungen</a:t>
            </a:r>
            <a:endParaRPr lang="de-DE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endParaRPr lang="de-DE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r>
              <a:rPr lang="de-DE" sz="22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Miteinander</a:t>
            </a:r>
            <a:endParaRPr lang="de-DE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de-DE" sz="22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lernen</a:t>
            </a:r>
            <a:endParaRPr lang="de-DE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de-DE" sz="22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selbstständig werden</a:t>
            </a:r>
            <a:endParaRPr lang="de-DE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de-DE" sz="2200" b="0" strike="noStrike" spc="-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DejaVu Sans"/>
              </a:rPr>
              <a:t>Ziele erreichen</a:t>
            </a:r>
            <a:endParaRPr lang="de-DE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de-D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de-DE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de-D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de-DE" sz="2200" b="0" strike="noStrike" spc="-1" dirty="0">
              <a:latin typeface="Arial"/>
            </a:endParaRPr>
          </a:p>
        </p:txBody>
      </p:sp>
      <p:pic>
        <p:nvPicPr>
          <p:cNvPr id="175" name="Bild 7" descr="final Schriftsiegel A3.png"/>
          <p:cNvPicPr/>
          <p:nvPr/>
        </p:nvPicPr>
        <p:blipFill>
          <a:blip r:embed="rId3"/>
          <a:stretch/>
        </p:blipFill>
        <p:spPr>
          <a:xfrm>
            <a:off x="7763040" y="339480"/>
            <a:ext cx="1258920" cy="11401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245675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21038" y="1772816"/>
            <a:ext cx="7167386" cy="4320480"/>
          </a:xfrm>
        </p:spPr>
        <p:txBody>
          <a:bodyPr>
            <a:normAutofit fontScale="3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5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Alle Schülerinnen und Schüler haben im gesetzlichen Rahmen die </a:t>
            </a:r>
            <a:r>
              <a:rPr lang="de-DE" sz="55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gleichen Aufnahmechancen</a:t>
            </a:r>
          </a:p>
          <a:p>
            <a:pPr algn="l"/>
            <a:endParaRPr lang="de-DE" sz="5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5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Alle Schülerinnen und Schüler </a:t>
            </a:r>
            <a:r>
              <a:rPr lang="de-DE" sz="55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verbleiben </a:t>
            </a:r>
          </a:p>
          <a:p>
            <a:pPr algn="l"/>
            <a:r>
              <a:rPr lang="de-DE" sz="5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bis zu ihrem Abschluss </a:t>
            </a:r>
            <a:r>
              <a:rPr lang="de-DE" sz="55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 der Schule</a:t>
            </a:r>
          </a:p>
          <a:p>
            <a:pPr algn="l"/>
            <a:r>
              <a:rPr lang="de-DE" sz="55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de-DE" sz="5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5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Die Gesamtschulen haben ein sehr </a:t>
            </a:r>
            <a:endParaRPr lang="de-DE" sz="55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r>
              <a:rPr lang="de-DE" sz="5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de-DE" sz="55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differenziertes Unterrichtssystem</a:t>
            </a:r>
          </a:p>
          <a:p>
            <a:pPr algn="l"/>
            <a:endParaRPr lang="de-DE" sz="5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5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Die Gesamtschulen haben ein sehr </a:t>
            </a:r>
          </a:p>
          <a:p>
            <a:pPr algn="l"/>
            <a:r>
              <a:rPr lang="de-DE" sz="5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de-DE" sz="55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differenziertes </a:t>
            </a:r>
            <a:r>
              <a:rPr lang="de-DE" sz="55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Beratungssystem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55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endParaRPr lang="de-DE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Halbbogen 3"/>
          <p:cNvSpPr/>
          <p:nvPr/>
        </p:nvSpPr>
        <p:spPr>
          <a:xfrm rot="16200000">
            <a:off x="104999" y="76200"/>
            <a:ext cx="1800000" cy="180000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 rot="5400000">
            <a:off x="-2790603" y="3886200"/>
            <a:ext cx="5867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990600" y="76200"/>
            <a:ext cx="8153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48400" y="6324600"/>
            <a:ext cx="228600" cy="288000"/>
          </a:xfrm>
          <a:prstGeom prst="rect">
            <a:avLst/>
          </a:prstGeom>
          <a:solidFill>
            <a:srgbClr val="D75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705600" y="6324600"/>
            <a:ext cx="228600" cy="288000"/>
          </a:xfrm>
          <a:prstGeom prst="rect">
            <a:avLst/>
          </a:prstGeom>
          <a:solidFill>
            <a:srgbClr val="6C6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20000" y="6324600"/>
            <a:ext cx="228600" cy="2880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162800" y="6324600"/>
            <a:ext cx="228600" cy="288000"/>
          </a:xfrm>
          <a:prstGeom prst="rect">
            <a:avLst/>
          </a:prstGeom>
          <a:solidFill>
            <a:srgbClr val="31A8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5806408" y="6324600"/>
            <a:ext cx="205752" cy="288000"/>
          </a:xfrm>
          <a:prstGeom prst="rect">
            <a:avLst/>
          </a:prstGeom>
          <a:solidFill>
            <a:srgbClr val="BA2457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yriad Pr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115616" y="374321"/>
            <a:ext cx="6909444" cy="107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Was bedeutet das für die Schülerinnen und Schüler?</a:t>
            </a:r>
          </a:p>
        </p:txBody>
      </p:sp>
    </p:spTree>
    <p:extLst>
      <p:ext uri="{BB962C8B-B14F-4D97-AF65-F5344CB8AC3E}">
        <p14:creationId xmlns:p14="http://schemas.microsoft.com/office/powerpoint/2010/main" val="3755462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21038" y="1772816"/>
            <a:ext cx="7167386" cy="4320480"/>
          </a:xfrm>
        </p:spPr>
        <p:txBody>
          <a:bodyPr>
            <a:normAutofit fontScale="4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5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Anmeldung mit dem </a:t>
            </a:r>
            <a:r>
              <a:rPr lang="de-DE" sz="55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Halbjahreszeugnis</a:t>
            </a:r>
            <a:r>
              <a:rPr lang="de-DE" sz="5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und an </a:t>
            </a:r>
            <a:r>
              <a:rPr lang="de-DE" sz="5500" u="sng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einer</a:t>
            </a:r>
            <a:r>
              <a:rPr lang="de-DE" sz="5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Gesamtschule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17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5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Einverständnis für eine andere Gesamtschule in Mönchengladbach: ja/ nein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5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Aufnahmeverfahren wie gesetzlich vorgeschrieben, dabei Koordination der Gesamtschulen untereinander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5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Aufnahme-/Ablehnungsbescheid an die Eltern (ca. zwei Wochen nach Anmeldung)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5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Bei Ablehnung Anmeldung nach ca. 10 Tagen an einer anderen Schule/Schulform</a:t>
            </a:r>
            <a:endParaRPr lang="de-DE" sz="55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endParaRPr lang="de-DE" sz="55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endParaRPr lang="de-DE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Halbbogen 3"/>
          <p:cNvSpPr/>
          <p:nvPr/>
        </p:nvSpPr>
        <p:spPr>
          <a:xfrm rot="16200000">
            <a:off x="104999" y="76200"/>
            <a:ext cx="1800000" cy="180000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 rot="5400000">
            <a:off x="-2790603" y="3886200"/>
            <a:ext cx="5867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990600" y="76200"/>
            <a:ext cx="8153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48400" y="6324600"/>
            <a:ext cx="228600" cy="288000"/>
          </a:xfrm>
          <a:prstGeom prst="rect">
            <a:avLst/>
          </a:prstGeom>
          <a:solidFill>
            <a:srgbClr val="D75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705600" y="6324600"/>
            <a:ext cx="228600" cy="288000"/>
          </a:xfrm>
          <a:prstGeom prst="rect">
            <a:avLst/>
          </a:prstGeom>
          <a:solidFill>
            <a:srgbClr val="6C6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20000" y="6324600"/>
            <a:ext cx="228600" cy="2880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162800" y="6324600"/>
            <a:ext cx="228600" cy="288000"/>
          </a:xfrm>
          <a:prstGeom prst="rect">
            <a:avLst/>
          </a:prstGeom>
          <a:solidFill>
            <a:srgbClr val="31A8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5806408" y="6324600"/>
            <a:ext cx="205752" cy="288000"/>
          </a:xfrm>
          <a:prstGeom prst="rect">
            <a:avLst/>
          </a:prstGeom>
          <a:solidFill>
            <a:srgbClr val="BA2457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yriad Pr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115616" y="374321"/>
            <a:ext cx="6909444" cy="107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Anmelde- und Aufnahmeverfahren an den Gesamtschulen</a:t>
            </a:r>
            <a:endParaRPr lang="de-DE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08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bbogen 3"/>
          <p:cNvSpPr/>
          <p:nvPr/>
        </p:nvSpPr>
        <p:spPr>
          <a:xfrm rot="16200000">
            <a:off x="104999" y="76200"/>
            <a:ext cx="1800000" cy="180000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 rot="5400000">
            <a:off x="-2790603" y="3886200"/>
            <a:ext cx="5867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990600" y="76200"/>
            <a:ext cx="8153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48400" y="6324600"/>
            <a:ext cx="228600" cy="288000"/>
          </a:xfrm>
          <a:prstGeom prst="rect">
            <a:avLst/>
          </a:prstGeom>
          <a:solidFill>
            <a:srgbClr val="D75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705600" y="6324600"/>
            <a:ext cx="228600" cy="288000"/>
          </a:xfrm>
          <a:prstGeom prst="rect">
            <a:avLst/>
          </a:prstGeom>
          <a:solidFill>
            <a:srgbClr val="6C6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20000" y="6324600"/>
            <a:ext cx="228600" cy="2880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162800" y="6324600"/>
            <a:ext cx="228600" cy="288000"/>
          </a:xfrm>
          <a:prstGeom prst="rect">
            <a:avLst/>
          </a:prstGeom>
          <a:solidFill>
            <a:srgbClr val="31A8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5806408" y="6324600"/>
            <a:ext cx="205752" cy="288000"/>
          </a:xfrm>
          <a:prstGeom prst="rect">
            <a:avLst/>
          </a:prstGeom>
          <a:solidFill>
            <a:srgbClr val="BA2457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yriad Pr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2648832" y="1876201"/>
            <a:ext cx="5095060" cy="384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de-DE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115616" y="374321"/>
            <a:ext cx="6909444" cy="107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Differenziertes Unterrichtssystem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217761"/>
            <a:ext cx="6932067" cy="48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58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21038" y="1772816"/>
            <a:ext cx="7167386" cy="4320480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7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Wir arbeiten eng mit Ihnen als </a:t>
            </a:r>
            <a:r>
              <a:rPr lang="de-DE" sz="7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Eltern</a:t>
            </a:r>
            <a:r>
              <a:rPr lang="de-DE" sz="7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zusammen</a:t>
            </a:r>
          </a:p>
          <a:p>
            <a:pPr algn="l"/>
            <a:endParaRPr lang="de-DE" sz="7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7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Wir stimmen die </a:t>
            </a:r>
            <a:r>
              <a:rPr lang="de-DE" sz="7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Entscheidungen </a:t>
            </a:r>
            <a:r>
              <a:rPr lang="de-DE" sz="7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für die </a:t>
            </a:r>
          </a:p>
          <a:p>
            <a:pPr algn="l"/>
            <a:r>
              <a:rPr lang="de-DE" sz="7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Schullaufbahn </a:t>
            </a:r>
            <a:r>
              <a:rPr lang="de-DE" sz="7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mit Ihnen und mit </a:t>
            </a:r>
          </a:p>
          <a:p>
            <a:pPr algn="l"/>
            <a:r>
              <a:rPr lang="de-DE" sz="7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Ihrem Kind ab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7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7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Sie erhalten </a:t>
            </a:r>
            <a:r>
              <a:rPr lang="de-DE" sz="7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Prognosen </a:t>
            </a:r>
            <a:r>
              <a:rPr lang="de-DE" sz="7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zu den möglichen </a:t>
            </a:r>
          </a:p>
          <a:p>
            <a:pPr algn="l"/>
            <a:r>
              <a:rPr lang="de-DE" sz="7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Schulabschlüssen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7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7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Welchen </a:t>
            </a:r>
            <a:r>
              <a:rPr lang="de-DE" sz="7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Schulabschluss</a:t>
            </a:r>
            <a:r>
              <a:rPr lang="de-DE" sz="7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Ihr Kind</a:t>
            </a:r>
          </a:p>
          <a:p>
            <a:pPr algn="l"/>
            <a:r>
              <a:rPr lang="de-DE" sz="7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erreicht, entscheidet sich erst </a:t>
            </a:r>
            <a:r>
              <a:rPr lang="de-DE" sz="7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</a:t>
            </a:r>
          </a:p>
          <a:p>
            <a:pPr algn="l"/>
            <a:r>
              <a:rPr lang="de-DE" sz="7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Ende der 10. Klasse</a:t>
            </a:r>
            <a:r>
              <a:rPr lang="de-DE" sz="7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abhängig von </a:t>
            </a:r>
          </a:p>
          <a:p>
            <a:pPr algn="l"/>
            <a:r>
              <a:rPr lang="de-DE" sz="7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der Schullaufbahn und den Noten,</a:t>
            </a:r>
          </a:p>
          <a:p>
            <a:pPr algn="l"/>
            <a:r>
              <a:rPr lang="de-DE" sz="7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de-DE" sz="7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bzw. in der </a:t>
            </a:r>
            <a:r>
              <a:rPr lang="de-DE" sz="7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gymnasialen Oberstufe</a:t>
            </a:r>
            <a:r>
              <a:rPr lang="de-DE" sz="7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de-DE" sz="72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endParaRPr lang="de-DE" sz="72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endParaRPr lang="de-DE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Halbbogen 3"/>
          <p:cNvSpPr/>
          <p:nvPr/>
        </p:nvSpPr>
        <p:spPr>
          <a:xfrm rot="16200000">
            <a:off x="104999" y="76200"/>
            <a:ext cx="1800000" cy="1800000"/>
          </a:xfrm>
          <a:prstGeom prst="blockArc">
            <a:avLst>
              <a:gd name="adj1" fmla="val 15991102"/>
              <a:gd name="adj2" fmla="val 21570188"/>
              <a:gd name="adj3" fmla="val 4143"/>
            </a:avLst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 rot="5400000">
            <a:off x="-2790603" y="3886200"/>
            <a:ext cx="5867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990600" y="76200"/>
            <a:ext cx="8153400" cy="762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48400" y="6324600"/>
            <a:ext cx="228600" cy="288000"/>
          </a:xfrm>
          <a:prstGeom prst="rect">
            <a:avLst/>
          </a:prstGeom>
          <a:solidFill>
            <a:srgbClr val="D75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705600" y="6324600"/>
            <a:ext cx="228600" cy="288000"/>
          </a:xfrm>
          <a:prstGeom prst="rect">
            <a:avLst/>
          </a:prstGeom>
          <a:solidFill>
            <a:srgbClr val="6C6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20000" y="6324600"/>
            <a:ext cx="228600" cy="288000"/>
          </a:xfrm>
          <a:prstGeom prst="rect">
            <a:avLst/>
          </a:prstGeom>
          <a:solidFill>
            <a:srgbClr val="3CA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162800" y="6324600"/>
            <a:ext cx="228600" cy="288000"/>
          </a:xfrm>
          <a:prstGeom prst="rect">
            <a:avLst/>
          </a:prstGeom>
          <a:solidFill>
            <a:srgbClr val="31A8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/>
          <p:cNvSpPr txBox="1">
            <a:spLocks/>
          </p:cNvSpPr>
          <p:nvPr/>
        </p:nvSpPr>
        <p:spPr>
          <a:xfrm>
            <a:off x="5806408" y="6324600"/>
            <a:ext cx="205752" cy="288000"/>
          </a:xfrm>
          <a:prstGeom prst="rect">
            <a:avLst/>
          </a:prstGeom>
          <a:solidFill>
            <a:srgbClr val="BA2457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yriad Pr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F754-F4C8-4D85-80FA-3D07B14D7F29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115616" y="374321"/>
            <a:ext cx="6909444" cy="107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Was bedeutet das für die Eltern?</a:t>
            </a:r>
          </a:p>
        </p:txBody>
      </p:sp>
    </p:spTree>
    <p:extLst>
      <p:ext uri="{BB962C8B-B14F-4D97-AF65-F5344CB8AC3E}">
        <p14:creationId xmlns:p14="http://schemas.microsoft.com/office/powerpoint/2010/main" val="2207876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Microsoft Office PowerPoint</Application>
  <PresentationFormat>Bildschirmpräsentation (4:3)</PresentationFormat>
  <Paragraphs>408</Paragraphs>
  <Slides>23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Comic Sans MS</vt:lpstr>
      <vt:lpstr>DejaVu Sans</vt:lpstr>
      <vt:lpstr>Myriad Pro</vt:lpstr>
      <vt:lpstr>Symbol</vt:lpstr>
      <vt:lpstr>Wingdings</vt:lpstr>
      <vt:lpstr>Larissa-Design</vt:lpstr>
      <vt:lpstr>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Stundentafel an der Hans-Jonas-Gesamtschule Neuwerk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Informationsabend am  5. November 2015</dc:title>
  <dc:creator>Ina</dc:creator>
  <cp:lastModifiedBy>Klein</cp:lastModifiedBy>
  <cp:revision>475</cp:revision>
  <cp:lastPrinted>2021-11-18T16:00:57Z</cp:lastPrinted>
  <dcterms:created xsi:type="dcterms:W3CDTF">2015-11-03T17:58:17Z</dcterms:created>
  <dcterms:modified xsi:type="dcterms:W3CDTF">2021-11-26T10:35:27Z</dcterms:modified>
</cp:coreProperties>
</file>